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8" r:id="rId3"/>
    <p:sldId id="283" r:id="rId4"/>
    <p:sldId id="284" r:id="rId5"/>
    <p:sldId id="285" r:id="rId6"/>
    <p:sldId id="286" r:id="rId7"/>
    <p:sldId id="265" r:id="rId8"/>
    <p:sldId id="317" r:id="rId9"/>
    <p:sldId id="318" r:id="rId10"/>
    <p:sldId id="319" r:id="rId11"/>
    <p:sldId id="311" r:id="rId12"/>
    <p:sldId id="320" r:id="rId13"/>
    <p:sldId id="313" r:id="rId14"/>
    <p:sldId id="315" r:id="rId15"/>
    <p:sldId id="321" r:id="rId16"/>
    <p:sldId id="322" r:id="rId17"/>
    <p:sldId id="323" r:id="rId18"/>
    <p:sldId id="324" r:id="rId19"/>
    <p:sldId id="312" r:id="rId20"/>
    <p:sldId id="314" r:id="rId21"/>
    <p:sldId id="316" r:id="rId22"/>
    <p:sldId id="327" r:id="rId23"/>
    <p:sldId id="266" r:id="rId24"/>
    <p:sldId id="328" r:id="rId25"/>
    <p:sldId id="325" r:id="rId26"/>
    <p:sldId id="304" r:id="rId27"/>
    <p:sldId id="326" r:id="rId2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D661"/>
    <a:srgbClr val="EFCACA"/>
    <a:srgbClr val="2F768D"/>
    <a:srgbClr val="005C4A"/>
    <a:srgbClr val="6BA52B"/>
    <a:srgbClr val="EF5361"/>
    <a:srgbClr val="236B91"/>
    <a:srgbClr val="206992"/>
    <a:srgbClr val="FA587C"/>
    <a:srgbClr val="FB3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0" d="100"/>
          <a:sy n="80" d="100"/>
        </p:scale>
        <p:origin x="103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Relationship Id="rId6" Type="http://schemas.openxmlformats.org/officeDocument/2006/relationships/slide" Target="../slides/slide9.xml"/><Relationship Id="rId5" Type="http://schemas.openxmlformats.org/officeDocument/2006/relationships/slide" Target="../slides/slide10.xml"/><Relationship Id="rId4" Type="http://schemas.openxmlformats.org/officeDocument/2006/relationships/slide" Target="../slides/slide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12.xml"/><Relationship Id="rId1" Type="http://schemas.openxmlformats.org/officeDocument/2006/relationships/slide" Target="../slides/slide4.xml"/><Relationship Id="rId5" Type="http://schemas.openxmlformats.org/officeDocument/2006/relationships/slide" Target="../slides/slide17.xml"/><Relationship Id="rId4" Type="http://schemas.openxmlformats.org/officeDocument/2006/relationships/slide" Target="../slides/slide14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slide" Target="../slides/slide19.xml"/><Relationship Id="rId1" Type="http://schemas.openxmlformats.org/officeDocument/2006/relationships/slide" Target="../slides/slide4.xml"/><Relationship Id="rId6" Type="http://schemas.openxmlformats.org/officeDocument/2006/relationships/slide" Target="../slides/slide24.xml"/><Relationship Id="rId5" Type="http://schemas.openxmlformats.org/officeDocument/2006/relationships/slide" Target="../slides/slide25.xml"/><Relationship Id="rId4" Type="http://schemas.openxmlformats.org/officeDocument/2006/relationships/slide" Target="../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Asuransi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Syariah 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Tujuan</a:t>
          </a:r>
          <a:r>
            <a:rPr lang="en-ID" sz="2000" b="1" dirty="0">
              <a:latin typeface="Candara" panose="020E0502030303020204" pitchFamily="34" charset="0"/>
            </a:rPr>
            <a:t> dan </a:t>
          </a:r>
          <a:r>
            <a:rPr lang="en-ID" sz="2000" b="1" dirty="0" err="1">
              <a:latin typeface="Candara" panose="020E0502030303020204" pitchFamily="34" charset="0"/>
            </a:rPr>
            <a:t>Prinsip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Landasan</a:t>
          </a:r>
          <a:r>
            <a:rPr lang="en-ID" sz="2000" b="1" dirty="0">
              <a:latin typeface="Candara" panose="020E0502030303020204" pitchFamily="34" charset="0"/>
            </a:rPr>
            <a:t> Hukum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2ECDBF13-C8CA-4A6F-9188-7ACCEBF3E122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D3D87397-2AB8-4E3E-B42A-C278F9702BBC}" type="parTrans" cxnId="{E93B82FB-7E58-4056-8CE9-02D1491F75C4}">
      <dgm:prSet/>
      <dgm:spPr/>
      <dgm:t>
        <a:bodyPr/>
        <a:lstStyle/>
        <a:p>
          <a:endParaRPr lang="en-ID"/>
        </a:p>
      </dgm:t>
    </dgm:pt>
    <dgm:pt modelId="{BABD2142-69A6-4835-97FF-FD010F33CF6F}" type="sibTrans" cxnId="{E93B82FB-7E58-4056-8CE9-02D1491F75C4}">
      <dgm:prSet/>
      <dgm:spPr/>
      <dgm:t>
        <a:bodyPr/>
        <a:lstStyle/>
        <a:p>
          <a:endParaRPr lang="en-ID"/>
        </a:p>
      </dgm:t>
    </dgm:pt>
    <dgm:pt modelId="{DB998756-FE70-44FC-9E18-A5253AA51B2B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Konsep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835EC86E-DCE0-4D22-ACB6-29110933A455}" type="parTrans" cxnId="{4AA9FF8D-B7C3-4F22-B99B-2181985FFD8C}">
      <dgm:prSet/>
      <dgm:spPr/>
      <dgm:t>
        <a:bodyPr/>
        <a:lstStyle/>
        <a:p>
          <a:endParaRPr lang="en-ID"/>
        </a:p>
      </dgm:t>
    </dgm:pt>
    <dgm:pt modelId="{40908842-F617-4DD7-BDDD-2BF8DB334658}" type="sibTrans" cxnId="{4AA9FF8D-B7C3-4F22-B99B-2181985FFD8C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5"/>
      <dgm:spPr/>
    </dgm:pt>
    <dgm:pt modelId="{C991E3F2-A24F-47B0-935F-73A0AFE73FA2}" type="pres">
      <dgm:prSet presAssocID="{C8902F4E-CE50-4915-8529-DD51C0E84165}" presName="connTx" presStyleLbl="parChTrans1D2" presStyleIdx="0" presStyleCnt="5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5" custScaleX="210788" custScaleY="95684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5"/>
      <dgm:spPr/>
    </dgm:pt>
    <dgm:pt modelId="{23A7AE12-B5F7-4EEF-954F-201D0D58DDCA}" type="pres">
      <dgm:prSet presAssocID="{2BA03FA7-C003-4167-AD11-46B8E15B0792}" presName="connTx" presStyleLbl="parChTrans1D2" presStyleIdx="1" presStyleCnt="5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5" custScaleX="210788" custScaleY="95684" custLinFactNeighborX="1563" custLinFactNeighborY="1394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2" presStyleCnt="5"/>
      <dgm:spPr/>
    </dgm:pt>
    <dgm:pt modelId="{16A91734-B324-457B-9236-E7ED4BD823B3}" type="pres">
      <dgm:prSet presAssocID="{D149D444-5D1E-4DE5-8A94-8AD3B64B3F32}" presName="connTx" presStyleLbl="parChTrans1D2" presStyleIdx="2" presStyleCnt="5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2" presStyleCnt="5" custScaleX="210788" custScaleY="95684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E267DEE3-6DAE-4731-A7EB-46659B659003}" type="pres">
      <dgm:prSet presAssocID="{835EC86E-DCE0-4D22-ACB6-29110933A455}" presName="conn2-1" presStyleLbl="parChTrans1D2" presStyleIdx="3" presStyleCnt="5"/>
      <dgm:spPr/>
    </dgm:pt>
    <dgm:pt modelId="{D4251671-10F2-4F83-AF7D-BA79A2CC1ED3}" type="pres">
      <dgm:prSet presAssocID="{835EC86E-DCE0-4D22-ACB6-29110933A455}" presName="connTx" presStyleLbl="parChTrans1D2" presStyleIdx="3" presStyleCnt="5"/>
      <dgm:spPr/>
    </dgm:pt>
    <dgm:pt modelId="{168FC61D-9A91-486C-9D3A-051B45910420}" type="pres">
      <dgm:prSet presAssocID="{DB998756-FE70-44FC-9E18-A5253AA51B2B}" presName="root2" presStyleCnt="0"/>
      <dgm:spPr/>
    </dgm:pt>
    <dgm:pt modelId="{FFFAAD3B-21B9-42E6-A8BF-FB2816E4C3E9}" type="pres">
      <dgm:prSet presAssocID="{DB998756-FE70-44FC-9E18-A5253AA51B2B}" presName="LevelTwoTextNode" presStyleLbl="node2" presStyleIdx="3" presStyleCnt="5" custScaleX="210788" custScaleY="95684" custLinFactNeighborX="1563" custLinFactNeighborY="269">
        <dgm:presLayoutVars>
          <dgm:chPref val="3"/>
        </dgm:presLayoutVars>
      </dgm:prSet>
      <dgm:spPr/>
    </dgm:pt>
    <dgm:pt modelId="{55E7E5C1-FC20-4AF4-9F42-3016CBA7794F}" type="pres">
      <dgm:prSet presAssocID="{DB998756-FE70-44FC-9E18-A5253AA51B2B}" presName="level3hierChild" presStyleCnt="0"/>
      <dgm:spPr/>
    </dgm:pt>
    <dgm:pt modelId="{058FA65A-1C7E-4AB4-86CE-E595F73E6066}" type="pres">
      <dgm:prSet presAssocID="{D3D87397-2AB8-4E3E-B42A-C278F9702BBC}" presName="conn2-1" presStyleLbl="parChTrans1D2" presStyleIdx="4" presStyleCnt="5"/>
      <dgm:spPr/>
    </dgm:pt>
    <dgm:pt modelId="{66B65AF2-14A1-4CB2-A6C8-088688FD229E}" type="pres">
      <dgm:prSet presAssocID="{D3D87397-2AB8-4E3E-B42A-C278F9702BBC}" presName="connTx" presStyleLbl="parChTrans1D2" presStyleIdx="4" presStyleCnt="5"/>
      <dgm:spPr/>
    </dgm:pt>
    <dgm:pt modelId="{E0A816E8-ED11-48AC-ADFD-FEB18C52A562}" type="pres">
      <dgm:prSet presAssocID="{2ECDBF13-C8CA-4A6F-9188-7ACCEBF3E122}" presName="root2" presStyleCnt="0"/>
      <dgm:spPr/>
    </dgm:pt>
    <dgm:pt modelId="{5CDE7622-ED38-4777-A665-A58A42C5870B}" type="pres">
      <dgm:prSet presAssocID="{2ECDBF13-C8CA-4A6F-9188-7ACCEBF3E122}" presName="LevelTwoTextNode" presStyleLbl="node2" presStyleIdx="4" presStyleCnt="5" custScaleX="210788" custScaleY="95684">
        <dgm:presLayoutVars>
          <dgm:chPref val="3"/>
        </dgm:presLayoutVars>
      </dgm:prSet>
      <dgm:spPr/>
    </dgm:pt>
    <dgm:pt modelId="{2826414A-9E70-478F-B44D-E45CCB80F2BE}" type="pres">
      <dgm:prSet presAssocID="{2ECDBF13-C8CA-4A6F-9188-7ACCEBF3E122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2" destOrd="0" parTransId="{D149D444-5D1E-4DE5-8A94-8AD3B64B3F32}" sibTransId="{73449237-E0DC-42C4-8D59-8B6CA5BDF464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9CCE1F17-34B8-4CF7-8565-E717FBAA8E8A}" type="presOf" srcId="{D3D87397-2AB8-4E3E-B42A-C278F9702BBC}" destId="{66B65AF2-14A1-4CB2-A6C8-088688FD229E}" srcOrd="1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BA132F3E-026F-41F6-8381-D6193615F3C7}" type="presOf" srcId="{2ECDBF13-C8CA-4A6F-9188-7ACCEBF3E122}" destId="{5CDE7622-ED38-4777-A665-A58A42C5870B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25E41384-62C2-4A59-AA25-41AD520B772E}" type="presOf" srcId="{835EC86E-DCE0-4D22-ACB6-29110933A455}" destId="{D4251671-10F2-4F83-AF7D-BA79A2CC1ED3}" srcOrd="1" destOrd="0" presId="urn:microsoft.com/office/officeart/2005/8/layout/hierarchy2"/>
    <dgm:cxn modelId="{B43ECC8B-91C3-4DB4-8C47-25E10E412222}" type="presOf" srcId="{835EC86E-DCE0-4D22-ACB6-29110933A455}" destId="{E267DEE3-6DAE-4731-A7EB-46659B659003}" srcOrd="0" destOrd="0" presId="urn:microsoft.com/office/officeart/2005/8/layout/hierarchy2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4AA9FF8D-B7C3-4F22-B99B-2181985FFD8C}" srcId="{8D634557-49AE-4FDE-912C-A069DE711DDD}" destId="{DB998756-FE70-44FC-9E18-A5253AA51B2B}" srcOrd="3" destOrd="0" parTransId="{835EC86E-DCE0-4D22-ACB6-29110933A455}" sibTransId="{40908842-F617-4DD7-BDDD-2BF8DB334658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DC29A5D0-4A52-4280-8A21-7B76594A1907}" type="presOf" srcId="{D3D87397-2AB8-4E3E-B42A-C278F9702BBC}" destId="{058FA65A-1C7E-4AB4-86CE-E595F73E6066}" srcOrd="0" destOrd="0" presId="urn:microsoft.com/office/officeart/2005/8/layout/hierarchy2"/>
    <dgm:cxn modelId="{57B048E2-7420-477B-8CF9-2D93CD4A5DB2}" type="presOf" srcId="{DB998756-FE70-44FC-9E18-A5253AA51B2B}" destId="{FFFAAD3B-21B9-42E6-A8BF-FB2816E4C3E9}" srcOrd="0" destOrd="0" presId="urn:microsoft.com/office/officeart/2005/8/layout/hierarchy2"/>
    <dgm:cxn modelId="{E93B82FB-7E58-4056-8CE9-02D1491F75C4}" srcId="{8D634557-49AE-4FDE-912C-A069DE711DDD}" destId="{2ECDBF13-C8CA-4A6F-9188-7ACCEBF3E122}" srcOrd="4" destOrd="0" parTransId="{D3D87397-2AB8-4E3E-B42A-C278F9702BBC}" sibTransId="{BABD2142-69A6-4835-97FF-FD010F33CF6F}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4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5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5471BD1E-ED9C-4EDF-9C53-249B1BF1587C}" type="presParOf" srcId="{9A3CA7F6-9FDF-485A-927F-ABF03FA5328E}" destId="{E267DEE3-6DAE-4731-A7EB-46659B659003}" srcOrd="6" destOrd="0" presId="urn:microsoft.com/office/officeart/2005/8/layout/hierarchy2"/>
    <dgm:cxn modelId="{E5FC9F7E-C0CB-49EB-8A9B-7B7AB864A622}" type="presParOf" srcId="{E267DEE3-6DAE-4731-A7EB-46659B659003}" destId="{D4251671-10F2-4F83-AF7D-BA79A2CC1ED3}" srcOrd="0" destOrd="0" presId="urn:microsoft.com/office/officeart/2005/8/layout/hierarchy2"/>
    <dgm:cxn modelId="{57F2AC79-8B59-488D-BA23-A9253892A035}" type="presParOf" srcId="{9A3CA7F6-9FDF-485A-927F-ABF03FA5328E}" destId="{168FC61D-9A91-486C-9D3A-051B45910420}" srcOrd="7" destOrd="0" presId="urn:microsoft.com/office/officeart/2005/8/layout/hierarchy2"/>
    <dgm:cxn modelId="{18239B77-96A9-4D42-8AD7-1857FA6B197F}" type="presParOf" srcId="{168FC61D-9A91-486C-9D3A-051B45910420}" destId="{FFFAAD3B-21B9-42E6-A8BF-FB2816E4C3E9}" srcOrd="0" destOrd="0" presId="urn:microsoft.com/office/officeart/2005/8/layout/hierarchy2"/>
    <dgm:cxn modelId="{AB3F6F1C-C7C4-4CC1-A6DE-E5DB4BADE9A0}" type="presParOf" srcId="{168FC61D-9A91-486C-9D3A-051B45910420}" destId="{55E7E5C1-FC20-4AF4-9F42-3016CBA7794F}" srcOrd="1" destOrd="0" presId="urn:microsoft.com/office/officeart/2005/8/layout/hierarchy2"/>
    <dgm:cxn modelId="{CC4270FB-4343-4601-A6A7-5FE2072A2801}" type="presParOf" srcId="{9A3CA7F6-9FDF-485A-927F-ABF03FA5328E}" destId="{058FA65A-1C7E-4AB4-86CE-E595F73E6066}" srcOrd="8" destOrd="0" presId="urn:microsoft.com/office/officeart/2005/8/layout/hierarchy2"/>
    <dgm:cxn modelId="{89E123F1-A647-4C4E-AF00-4C9453040F3E}" type="presParOf" srcId="{058FA65A-1C7E-4AB4-86CE-E595F73E6066}" destId="{66B65AF2-14A1-4CB2-A6C8-088688FD229E}" srcOrd="0" destOrd="0" presId="urn:microsoft.com/office/officeart/2005/8/layout/hierarchy2"/>
    <dgm:cxn modelId="{7AB0D736-2A39-4092-A49F-590F09DFDE24}" type="presParOf" srcId="{9A3CA7F6-9FDF-485A-927F-ABF03FA5328E}" destId="{E0A816E8-ED11-48AC-ADFD-FEB18C52A562}" srcOrd="9" destOrd="0" presId="urn:microsoft.com/office/officeart/2005/8/layout/hierarchy2"/>
    <dgm:cxn modelId="{66E9D152-13FD-45D3-BEA5-F382DB4BDCD7}" type="presParOf" srcId="{E0A816E8-ED11-48AC-ADFD-FEB18C52A562}" destId="{5CDE7622-ED38-4777-A665-A58A42C5870B}" srcOrd="0" destOrd="0" presId="urn:microsoft.com/office/officeart/2005/8/layout/hierarchy2"/>
    <dgm:cxn modelId="{90283017-9F3C-4792-BDC1-AA8A55E4BD52}" type="presParOf" srcId="{E0A816E8-ED11-48AC-ADFD-FEB18C52A562}" destId="{2826414A-9E70-478F-B44D-E45CCB80F2B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Bank Syariah 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Dasar Hukum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Kegiatan</a:t>
          </a:r>
          <a:r>
            <a:rPr lang="en-ID" sz="2000" b="1" dirty="0">
              <a:latin typeface="Candara" panose="020E0502030303020204" pitchFamily="34" charset="0"/>
            </a:rPr>
            <a:t> dan Usaha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DB998756-FE70-44FC-9E18-A5253AA51B2B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835EC86E-DCE0-4D22-ACB6-29110933A455}" type="parTrans" cxnId="{4AA9FF8D-B7C3-4F22-B99B-2181985FFD8C}">
      <dgm:prSet/>
      <dgm:spPr/>
      <dgm:t>
        <a:bodyPr/>
        <a:lstStyle/>
        <a:p>
          <a:endParaRPr lang="en-ID"/>
        </a:p>
      </dgm:t>
    </dgm:pt>
    <dgm:pt modelId="{40908842-F617-4DD7-BDDD-2BF8DB334658}" type="sibTrans" cxnId="{4AA9FF8D-B7C3-4F22-B99B-2181985FFD8C}">
      <dgm:prSet/>
      <dgm:spPr/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4"/>
      <dgm:spPr/>
    </dgm:pt>
    <dgm:pt modelId="{C991E3F2-A24F-47B0-935F-73A0AFE73FA2}" type="pres">
      <dgm:prSet presAssocID="{C8902F4E-CE50-4915-8529-DD51C0E84165}" presName="connTx" presStyleLbl="parChTrans1D2" presStyleIdx="0" presStyleCnt="4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4" custScaleX="210788" custScaleY="95684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4"/>
      <dgm:spPr/>
    </dgm:pt>
    <dgm:pt modelId="{23A7AE12-B5F7-4EEF-954F-201D0D58DDCA}" type="pres">
      <dgm:prSet presAssocID="{2BA03FA7-C003-4167-AD11-46B8E15B0792}" presName="connTx" presStyleLbl="parChTrans1D2" presStyleIdx="1" presStyleCnt="4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4" custScaleX="210788" custScaleY="95684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2" presStyleCnt="4"/>
      <dgm:spPr/>
    </dgm:pt>
    <dgm:pt modelId="{16A91734-B324-457B-9236-E7ED4BD823B3}" type="pres">
      <dgm:prSet presAssocID="{D149D444-5D1E-4DE5-8A94-8AD3B64B3F32}" presName="connTx" presStyleLbl="parChTrans1D2" presStyleIdx="2" presStyleCnt="4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2" presStyleCnt="4" custScaleX="210788" custScaleY="95684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E267DEE3-6DAE-4731-A7EB-46659B659003}" type="pres">
      <dgm:prSet presAssocID="{835EC86E-DCE0-4D22-ACB6-29110933A455}" presName="conn2-1" presStyleLbl="parChTrans1D2" presStyleIdx="3" presStyleCnt="4"/>
      <dgm:spPr/>
    </dgm:pt>
    <dgm:pt modelId="{D4251671-10F2-4F83-AF7D-BA79A2CC1ED3}" type="pres">
      <dgm:prSet presAssocID="{835EC86E-DCE0-4D22-ACB6-29110933A455}" presName="connTx" presStyleLbl="parChTrans1D2" presStyleIdx="3" presStyleCnt="4"/>
      <dgm:spPr/>
    </dgm:pt>
    <dgm:pt modelId="{168FC61D-9A91-486C-9D3A-051B45910420}" type="pres">
      <dgm:prSet presAssocID="{DB998756-FE70-44FC-9E18-A5253AA51B2B}" presName="root2" presStyleCnt="0"/>
      <dgm:spPr/>
    </dgm:pt>
    <dgm:pt modelId="{FFFAAD3B-21B9-42E6-A8BF-FB2816E4C3E9}" type="pres">
      <dgm:prSet presAssocID="{DB998756-FE70-44FC-9E18-A5253AA51B2B}" presName="LevelTwoTextNode" presStyleLbl="node2" presStyleIdx="3" presStyleCnt="4" custScaleX="210788" custScaleY="95684" custLinFactNeighborX="1563" custLinFactNeighborY="677">
        <dgm:presLayoutVars>
          <dgm:chPref val="3"/>
        </dgm:presLayoutVars>
      </dgm:prSet>
      <dgm:spPr/>
    </dgm:pt>
    <dgm:pt modelId="{55E7E5C1-FC20-4AF4-9F42-3016CBA7794F}" type="pres">
      <dgm:prSet presAssocID="{DB998756-FE70-44FC-9E18-A5253AA51B2B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2" destOrd="0" parTransId="{D149D444-5D1E-4DE5-8A94-8AD3B64B3F32}" sibTransId="{73449237-E0DC-42C4-8D59-8B6CA5BDF464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25E41384-62C2-4A59-AA25-41AD520B772E}" type="presOf" srcId="{835EC86E-DCE0-4D22-ACB6-29110933A455}" destId="{D4251671-10F2-4F83-AF7D-BA79A2CC1ED3}" srcOrd="1" destOrd="0" presId="urn:microsoft.com/office/officeart/2005/8/layout/hierarchy2"/>
    <dgm:cxn modelId="{B43ECC8B-91C3-4DB4-8C47-25E10E412222}" type="presOf" srcId="{835EC86E-DCE0-4D22-ACB6-29110933A455}" destId="{E267DEE3-6DAE-4731-A7EB-46659B659003}" srcOrd="0" destOrd="0" presId="urn:microsoft.com/office/officeart/2005/8/layout/hierarchy2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4AA9FF8D-B7C3-4F22-B99B-2181985FFD8C}" srcId="{8D634557-49AE-4FDE-912C-A069DE711DDD}" destId="{DB998756-FE70-44FC-9E18-A5253AA51B2B}" srcOrd="3" destOrd="0" parTransId="{835EC86E-DCE0-4D22-ACB6-29110933A455}" sibTransId="{40908842-F617-4DD7-BDDD-2BF8DB334658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57B048E2-7420-477B-8CF9-2D93CD4A5DB2}" type="presOf" srcId="{DB998756-FE70-44FC-9E18-A5253AA51B2B}" destId="{FFFAAD3B-21B9-42E6-A8BF-FB2816E4C3E9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4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5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5471BD1E-ED9C-4EDF-9C53-249B1BF1587C}" type="presParOf" srcId="{9A3CA7F6-9FDF-485A-927F-ABF03FA5328E}" destId="{E267DEE3-6DAE-4731-A7EB-46659B659003}" srcOrd="6" destOrd="0" presId="urn:microsoft.com/office/officeart/2005/8/layout/hierarchy2"/>
    <dgm:cxn modelId="{E5FC9F7E-C0CB-49EB-8A9B-7B7AB864A622}" type="presParOf" srcId="{E267DEE3-6DAE-4731-A7EB-46659B659003}" destId="{D4251671-10F2-4F83-AF7D-BA79A2CC1ED3}" srcOrd="0" destOrd="0" presId="urn:microsoft.com/office/officeart/2005/8/layout/hierarchy2"/>
    <dgm:cxn modelId="{57F2AC79-8B59-488D-BA23-A9253892A035}" type="presParOf" srcId="{9A3CA7F6-9FDF-485A-927F-ABF03FA5328E}" destId="{168FC61D-9A91-486C-9D3A-051B45910420}" srcOrd="7" destOrd="0" presId="urn:microsoft.com/office/officeart/2005/8/layout/hierarchy2"/>
    <dgm:cxn modelId="{18239B77-96A9-4D42-8AD7-1857FA6B197F}" type="presParOf" srcId="{168FC61D-9A91-486C-9D3A-051B45910420}" destId="{FFFAAD3B-21B9-42E6-A8BF-FB2816E4C3E9}" srcOrd="0" destOrd="0" presId="urn:microsoft.com/office/officeart/2005/8/layout/hierarchy2"/>
    <dgm:cxn modelId="{AB3F6F1C-C7C4-4CC1-A6DE-E5DB4BADE9A0}" type="presParOf" srcId="{168FC61D-9A91-486C-9D3A-051B45910420}" destId="{55E7E5C1-FC20-4AF4-9F42-3016CBA7794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Koperasi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Syariah 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Dasar Hukum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Usaha dan </a:t>
          </a:r>
          <a:r>
            <a:rPr lang="en-ID" sz="2000" b="1" dirty="0" err="1">
              <a:latin typeface="Candara" panose="020E0502030303020204" pitchFamily="34" charset="0"/>
            </a:rPr>
            <a:t>Kegiatan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2ECDBF13-C8CA-4A6F-9188-7ACCEBF3E122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Karakteristik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D3D87397-2AB8-4E3E-B42A-C278F9702BBC}" type="parTrans" cxnId="{E93B82FB-7E58-4056-8CE9-02D1491F75C4}">
      <dgm:prSet/>
      <dgm:spPr/>
      <dgm:t>
        <a:bodyPr/>
        <a:lstStyle/>
        <a:p>
          <a:endParaRPr lang="en-ID"/>
        </a:p>
      </dgm:t>
    </dgm:pt>
    <dgm:pt modelId="{BABD2142-69A6-4835-97FF-FD010F33CF6F}" type="sibTrans" cxnId="{E93B82FB-7E58-4056-8CE9-02D1491F75C4}">
      <dgm:prSet/>
      <dgm:spPr/>
      <dgm:t>
        <a:bodyPr/>
        <a:lstStyle/>
        <a:p>
          <a:endParaRPr lang="en-ID"/>
        </a:p>
      </dgm:t>
    </dgm:pt>
    <dgm:pt modelId="{DB998756-FE70-44FC-9E18-A5253AA51B2B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835EC86E-DCE0-4D22-ACB6-29110933A455}" type="parTrans" cxnId="{4AA9FF8D-B7C3-4F22-B99B-2181985FFD8C}">
      <dgm:prSet/>
      <dgm:spPr/>
      <dgm:t>
        <a:bodyPr/>
        <a:lstStyle/>
        <a:p>
          <a:endParaRPr lang="en-ID"/>
        </a:p>
      </dgm:t>
    </dgm:pt>
    <dgm:pt modelId="{40908842-F617-4DD7-BDDD-2BF8DB334658}" type="sibTrans" cxnId="{4AA9FF8D-B7C3-4F22-B99B-2181985FFD8C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5"/>
      <dgm:spPr/>
    </dgm:pt>
    <dgm:pt modelId="{C991E3F2-A24F-47B0-935F-73A0AFE73FA2}" type="pres">
      <dgm:prSet presAssocID="{C8902F4E-CE50-4915-8529-DD51C0E84165}" presName="connTx" presStyleLbl="parChTrans1D2" presStyleIdx="0" presStyleCnt="5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5" custScaleX="210788" custScaleY="95684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5"/>
      <dgm:spPr/>
    </dgm:pt>
    <dgm:pt modelId="{23A7AE12-B5F7-4EEF-954F-201D0D58DDCA}" type="pres">
      <dgm:prSet presAssocID="{2BA03FA7-C003-4167-AD11-46B8E15B0792}" presName="connTx" presStyleLbl="parChTrans1D2" presStyleIdx="1" presStyleCnt="5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5" custScaleX="210788" custScaleY="95684" custLinFactNeighborX="1563" custLinFactNeighborY="1394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2" presStyleCnt="5"/>
      <dgm:spPr/>
    </dgm:pt>
    <dgm:pt modelId="{16A91734-B324-457B-9236-E7ED4BD823B3}" type="pres">
      <dgm:prSet presAssocID="{D149D444-5D1E-4DE5-8A94-8AD3B64B3F32}" presName="connTx" presStyleLbl="parChTrans1D2" presStyleIdx="2" presStyleCnt="5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2" presStyleCnt="5" custScaleX="210788" custScaleY="95684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E267DEE3-6DAE-4731-A7EB-46659B659003}" type="pres">
      <dgm:prSet presAssocID="{835EC86E-DCE0-4D22-ACB6-29110933A455}" presName="conn2-1" presStyleLbl="parChTrans1D2" presStyleIdx="3" presStyleCnt="5"/>
      <dgm:spPr/>
    </dgm:pt>
    <dgm:pt modelId="{D4251671-10F2-4F83-AF7D-BA79A2CC1ED3}" type="pres">
      <dgm:prSet presAssocID="{835EC86E-DCE0-4D22-ACB6-29110933A455}" presName="connTx" presStyleLbl="parChTrans1D2" presStyleIdx="3" presStyleCnt="5"/>
      <dgm:spPr/>
    </dgm:pt>
    <dgm:pt modelId="{168FC61D-9A91-486C-9D3A-051B45910420}" type="pres">
      <dgm:prSet presAssocID="{DB998756-FE70-44FC-9E18-A5253AA51B2B}" presName="root2" presStyleCnt="0"/>
      <dgm:spPr/>
    </dgm:pt>
    <dgm:pt modelId="{FFFAAD3B-21B9-42E6-A8BF-FB2816E4C3E9}" type="pres">
      <dgm:prSet presAssocID="{DB998756-FE70-44FC-9E18-A5253AA51B2B}" presName="LevelTwoTextNode" presStyleLbl="node2" presStyleIdx="3" presStyleCnt="5" custScaleX="210788" custScaleY="95684">
        <dgm:presLayoutVars>
          <dgm:chPref val="3"/>
        </dgm:presLayoutVars>
      </dgm:prSet>
      <dgm:spPr/>
    </dgm:pt>
    <dgm:pt modelId="{55E7E5C1-FC20-4AF4-9F42-3016CBA7794F}" type="pres">
      <dgm:prSet presAssocID="{DB998756-FE70-44FC-9E18-A5253AA51B2B}" presName="level3hierChild" presStyleCnt="0"/>
      <dgm:spPr/>
    </dgm:pt>
    <dgm:pt modelId="{058FA65A-1C7E-4AB4-86CE-E595F73E6066}" type="pres">
      <dgm:prSet presAssocID="{D3D87397-2AB8-4E3E-B42A-C278F9702BBC}" presName="conn2-1" presStyleLbl="parChTrans1D2" presStyleIdx="4" presStyleCnt="5"/>
      <dgm:spPr/>
    </dgm:pt>
    <dgm:pt modelId="{66B65AF2-14A1-4CB2-A6C8-088688FD229E}" type="pres">
      <dgm:prSet presAssocID="{D3D87397-2AB8-4E3E-B42A-C278F9702BBC}" presName="connTx" presStyleLbl="parChTrans1D2" presStyleIdx="4" presStyleCnt="5"/>
      <dgm:spPr/>
    </dgm:pt>
    <dgm:pt modelId="{E0A816E8-ED11-48AC-ADFD-FEB18C52A562}" type="pres">
      <dgm:prSet presAssocID="{2ECDBF13-C8CA-4A6F-9188-7ACCEBF3E122}" presName="root2" presStyleCnt="0"/>
      <dgm:spPr/>
    </dgm:pt>
    <dgm:pt modelId="{5CDE7622-ED38-4777-A665-A58A42C5870B}" type="pres">
      <dgm:prSet presAssocID="{2ECDBF13-C8CA-4A6F-9188-7ACCEBF3E122}" presName="LevelTwoTextNode" presStyleLbl="node2" presStyleIdx="4" presStyleCnt="5" custScaleX="210788" custScaleY="95684">
        <dgm:presLayoutVars>
          <dgm:chPref val="3"/>
        </dgm:presLayoutVars>
      </dgm:prSet>
      <dgm:spPr/>
    </dgm:pt>
    <dgm:pt modelId="{2826414A-9E70-478F-B44D-E45CCB80F2BE}" type="pres">
      <dgm:prSet presAssocID="{2ECDBF13-C8CA-4A6F-9188-7ACCEBF3E122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2" destOrd="0" parTransId="{D149D444-5D1E-4DE5-8A94-8AD3B64B3F32}" sibTransId="{73449237-E0DC-42C4-8D59-8B6CA5BDF464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9CCE1F17-34B8-4CF7-8565-E717FBAA8E8A}" type="presOf" srcId="{D3D87397-2AB8-4E3E-B42A-C278F9702BBC}" destId="{66B65AF2-14A1-4CB2-A6C8-088688FD229E}" srcOrd="1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BA132F3E-026F-41F6-8381-D6193615F3C7}" type="presOf" srcId="{2ECDBF13-C8CA-4A6F-9188-7ACCEBF3E122}" destId="{5CDE7622-ED38-4777-A665-A58A42C5870B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25E41384-62C2-4A59-AA25-41AD520B772E}" type="presOf" srcId="{835EC86E-DCE0-4D22-ACB6-29110933A455}" destId="{D4251671-10F2-4F83-AF7D-BA79A2CC1ED3}" srcOrd="1" destOrd="0" presId="urn:microsoft.com/office/officeart/2005/8/layout/hierarchy2"/>
    <dgm:cxn modelId="{B43ECC8B-91C3-4DB4-8C47-25E10E412222}" type="presOf" srcId="{835EC86E-DCE0-4D22-ACB6-29110933A455}" destId="{E267DEE3-6DAE-4731-A7EB-46659B659003}" srcOrd="0" destOrd="0" presId="urn:microsoft.com/office/officeart/2005/8/layout/hierarchy2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4AA9FF8D-B7C3-4F22-B99B-2181985FFD8C}" srcId="{8D634557-49AE-4FDE-912C-A069DE711DDD}" destId="{DB998756-FE70-44FC-9E18-A5253AA51B2B}" srcOrd="3" destOrd="0" parTransId="{835EC86E-DCE0-4D22-ACB6-29110933A455}" sibTransId="{40908842-F617-4DD7-BDDD-2BF8DB334658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DC29A5D0-4A52-4280-8A21-7B76594A1907}" type="presOf" srcId="{D3D87397-2AB8-4E3E-B42A-C278F9702BBC}" destId="{058FA65A-1C7E-4AB4-86CE-E595F73E6066}" srcOrd="0" destOrd="0" presId="urn:microsoft.com/office/officeart/2005/8/layout/hierarchy2"/>
    <dgm:cxn modelId="{57B048E2-7420-477B-8CF9-2D93CD4A5DB2}" type="presOf" srcId="{DB998756-FE70-44FC-9E18-A5253AA51B2B}" destId="{FFFAAD3B-21B9-42E6-A8BF-FB2816E4C3E9}" srcOrd="0" destOrd="0" presId="urn:microsoft.com/office/officeart/2005/8/layout/hierarchy2"/>
    <dgm:cxn modelId="{E93B82FB-7E58-4056-8CE9-02D1491F75C4}" srcId="{8D634557-49AE-4FDE-912C-A069DE711DDD}" destId="{2ECDBF13-C8CA-4A6F-9188-7ACCEBF3E122}" srcOrd="4" destOrd="0" parTransId="{D3D87397-2AB8-4E3E-B42A-C278F9702BBC}" sibTransId="{BABD2142-69A6-4835-97FF-FD010F33CF6F}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4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5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5471BD1E-ED9C-4EDF-9C53-249B1BF1587C}" type="presParOf" srcId="{9A3CA7F6-9FDF-485A-927F-ABF03FA5328E}" destId="{E267DEE3-6DAE-4731-A7EB-46659B659003}" srcOrd="6" destOrd="0" presId="urn:microsoft.com/office/officeart/2005/8/layout/hierarchy2"/>
    <dgm:cxn modelId="{E5FC9F7E-C0CB-49EB-8A9B-7B7AB864A622}" type="presParOf" srcId="{E267DEE3-6DAE-4731-A7EB-46659B659003}" destId="{D4251671-10F2-4F83-AF7D-BA79A2CC1ED3}" srcOrd="0" destOrd="0" presId="urn:microsoft.com/office/officeart/2005/8/layout/hierarchy2"/>
    <dgm:cxn modelId="{57F2AC79-8B59-488D-BA23-A9253892A035}" type="presParOf" srcId="{9A3CA7F6-9FDF-485A-927F-ABF03FA5328E}" destId="{168FC61D-9A91-486C-9D3A-051B45910420}" srcOrd="7" destOrd="0" presId="urn:microsoft.com/office/officeart/2005/8/layout/hierarchy2"/>
    <dgm:cxn modelId="{18239B77-96A9-4D42-8AD7-1857FA6B197F}" type="presParOf" srcId="{168FC61D-9A91-486C-9D3A-051B45910420}" destId="{FFFAAD3B-21B9-42E6-A8BF-FB2816E4C3E9}" srcOrd="0" destOrd="0" presId="urn:microsoft.com/office/officeart/2005/8/layout/hierarchy2"/>
    <dgm:cxn modelId="{AB3F6F1C-C7C4-4CC1-A6DE-E5DB4BADE9A0}" type="presParOf" srcId="{168FC61D-9A91-486C-9D3A-051B45910420}" destId="{55E7E5C1-FC20-4AF4-9F42-3016CBA7794F}" srcOrd="1" destOrd="0" presId="urn:microsoft.com/office/officeart/2005/8/layout/hierarchy2"/>
    <dgm:cxn modelId="{CC4270FB-4343-4601-A6A7-5FE2072A2801}" type="presParOf" srcId="{9A3CA7F6-9FDF-485A-927F-ABF03FA5328E}" destId="{058FA65A-1C7E-4AB4-86CE-E595F73E6066}" srcOrd="8" destOrd="0" presId="urn:microsoft.com/office/officeart/2005/8/layout/hierarchy2"/>
    <dgm:cxn modelId="{89E123F1-A647-4C4E-AF00-4C9453040F3E}" type="presParOf" srcId="{058FA65A-1C7E-4AB4-86CE-E595F73E6066}" destId="{66B65AF2-14A1-4CB2-A6C8-088688FD229E}" srcOrd="0" destOrd="0" presId="urn:microsoft.com/office/officeart/2005/8/layout/hierarchy2"/>
    <dgm:cxn modelId="{7AB0D736-2A39-4092-A49F-590F09DFDE24}" type="presParOf" srcId="{9A3CA7F6-9FDF-485A-927F-ABF03FA5328E}" destId="{E0A816E8-ED11-48AC-ADFD-FEB18C52A562}" srcOrd="9" destOrd="0" presId="urn:microsoft.com/office/officeart/2005/8/layout/hierarchy2"/>
    <dgm:cxn modelId="{66E9D152-13FD-45D3-BEA5-F382DB4BDCD7}" type="presParOf" srcId="{E0A816E8-ED11-48AC-ADFD-FEB18C52A562}" destId="{5CDE7622-ED38-4777-A665-A58A42C5870B}" srcOrd="0" destOrd="0" presId="urn:microsoft.com/office/officeart/2005/8/layout/hierarchy2"/>
    <dgm:cxn modelId="{90283017-9F3C-4792-BDC1-AA8A55E4BD52}" type="presParOf" srcId="{E0A816E8-ED11-48AC-ADFD-FEB18C52A562}" destId="{2826414A-9E70-478F-B44D-E45CCB80F2B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699" y="1080089"/>
          <a:ext cx="3350735" cy="19038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Asuransi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Syariah 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63460" y="1135850"/>
        <a:ext cx="3239213" cy="1792298"/>
      </dsp:txXfrm>
    </dsp:sp>
    <dsp:sp modelId="{FFF445BA-DC5F-4B2B-B0FD-32C990D5C85C}">
      <dsp:nvSpPr>
        <dsp:cNvPr id="0" name=""/>
        <dsp:cNvSpPr/>
      </dsp:nvSpPr>
      <dsp:spPr>
        <a:xfrm rot="17392158">
          <a:off x="2793966" y="1211720"/>
          <a:ext cx="1710185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1710185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606304" y="1185056"/>
        <a:ext cx="85509" cy="85509"/>
      </dsp:txXfrm>
    </dsp:sp>
    <dsp:sp modelId="{477FD3AC-7ED4-4B99-A4AD-1F4DC6219569}">
      <dsp:nvSpPr>
        <dsp:cNvPr id="0" name=""/>
        <dsp:cNvSpPr/>
      </dsp:nvSpPr>
      <dsp:spPr>
        <a:xfrm>
          <a:off x="3939684" y="76019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960046" y="96381"/>
        <a:ext cx="3022292" cy="654480"/>
      </dsp:txXfrm>
    </dsp:sp>
    <dsp:sp modelId="{07B05212-FE41-4980-A8A6-F32C5DA678E1}">
      <dsp:nvSpPr>
        <dsp:cNvPr id="0" name=""/>
        <dsp:cNvSpPr/>
      </dsp:nvSpPr>
      <dsp:spPr>
        <a:xfrm rot="18393845">
          <a:off x="3158592" y="1618879"/>
          <a:ext cx="988632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988632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628193" y="1610253"/>
        <a:ext cx="49431" cy="49431"/>
      </dsp:txXfrm>
    </dsp:sp>
    <dsp:sp modelId="{819E0EE1-EFDD-4BCC-AB9E-8C4E42CBCF62}">
      <dsp:nvSpPr>
        <dsp:cNvPr id="0" name=""/>
        <dsp:cNvSpPr/>
      </dsp:nvSpPr>
      <dsp:spPr>
        <a:xfrm>
          <a:off x="3947383" y="890336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Tujuan</a:t>
          </a:r>
          <a:r>
            <a:rPr lang="en-ID" sz="2000" b="1" kern="1200" dirty="0">
              <a:latin typeface="Candara" panose="020E0502030303020204" pitchFamily="34" charset="0"/>
            </a:rPr>
            <a:t> dan </a:t>
          </a:r>
          <a:r>
            <a:rPr lang="en-ID" sz="2000" b="1" kern="1200" dirty="0" err="1">
              <a:latin typeface="Candara" panose="020E0502030303020204" pitchFamily="34" charset="0"/>
            </a:rPr>
            <a:t>Prinsip</a:t>
          </a:r>
          <a:endParaRPr lang="en-US" sz="2000" kern="1200" dirty="0"/>
        </a:p>
      </dsp:txBody>
      <dsp:txXfrm>
        <a:off x="3967745" y="910698"/>
        <a:ext cx="3022292" cy="654480"/>
      </dsp:txXfrm>
    </dsp:sp>
    <dsp:sp modelId="{80C43B3D-D1B7-43AA-AE24-505BC4EE8222}">
      <dsp:nvSpPr>
        <dsp:cNvPr id="0" name=""/>
        <dsp:cNvSpPr/>
      </dsp:nvSpPr>
      <dsp:spPr>
        <a:xfrm>
          <a:off x="3358434" y="2015909"/>
          <a:ext cx="581250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581250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634528" y="2017468"/>
        <a:ext cx="29062" cy="29062"/>
      </dsp:txXfrm>
    </dsp:sp>
    <dsp:sp modelId="{966D30AB-F7C7-4570-9D01-0E1E360FD6D9}">
      <dsp:nvSpPr>
        <dsp:cNvPr id="0" name=""/>
        <dsp:cNvSpPr/>
      </dsp:nvSpPr>
      <dsp:spPr>
        <a:xfrm>
          <a:off x="3939684" y="1684397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Landasan</a:t>
          </a:r>
          <a:r>
            <a:rPr lang="en-ID" sz="2000" b="1" kern="1200" dirty="0">
              <a:latin typeface="Candara" panose="020E0502030303020204" pitchFamily="34" charset="0"/>
            </a:rPr>
            <a:t> Hukum</a:t>
          </a:r>
          <a:endParaRPr lang="en-US" sz="2000" kern="1200" dirty="0"/>
        </a:p>
      </dsp:txBody>
      <dsp:txXfrm>
        <a:off x="3960046" y="1704759"/>
        <a:ext cx="3022292" cy="654480"/>
      </dsp:txXfrm>
    </dsp:sp>
    <dsp:sp modelId="{E267DEE3-6DAE-4731-A7EB-46659B659003}">
      <dsp:nvSpPr>
        <dsp:cNvPr id="0" name=""/>
        <dsp:cNvSpPr/>
      </dsp:nvSpPr>
      <dsp:spPr>
        <a:xfrm rot="3230941">
          <a:off x="3153727" y="2418981"/>
          <a:ext cx="998363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998363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627949" y="2410112"/>
        <a:ext cx="49918" cy="49918"/>
      </dsp:txXfrm>
    </dsp:sp>
    <dsp:sp modelId="{FFFAAD3B-21B9-42E6-A8BF-FB2816E4C3E9}">
      <dsp:nvSpPr>
        <dsp:cNvPr id="0" name=""/>
        <dsp:cNvSpPr/>
      </dsp:nvSpPr>
      <dsp:spPr>
        <a:xfrm>
          <a:off x="3947383" y="2490541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Konsep</a:t>
          </a:r>
          <a:endParaRPr lang="en-US" sz="2000" kern="1200" dirty="0"/>
        </a:p>
      </dsp:txBody>
      <dsp:txXfrm>
        <a:off x="3967745" y="2510903"/>
        <a:ext cx="3022292" cy="654480"/>
      </dsp:txXfrm>
    </dsp:sp>
    <dsp:sp modelId="{058FA65A-1C7E-4AB4-86CE-E595F73E6066}">
      <dsp:nvSpPr>
        <dsp:cNvPr id="0" name=""/>
        <dsp:cNvSpPr/>
      </dsp:nvSpPr>
      <dsp:spPr>
        <a:xfrm rot="4207842">
          <a:off x="2793966" y="2820098"/>
          <a:ext cx="1710185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1710185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600" kern="1200"/>
        </a:p>
      </dsp:txBody>
      <dsp:txXfrm>
        <a:off x="3606304" y="2793434"/>
        <a:ext cx="85509" cy="85509"/>
      </dsp:txXfrm>
    </dsp:sp>
    <dsp:sp modelId="{5CDE7622-ED38-4777-A665-A58A42C5870B}">
      <dsp:nvSpPr>
        <dsp:cNvPr id="0" name=""/>
        <dsp:cNvSpPr/>
      </dsp:nvSpPr>
      <dsp:spPr>
        <a:xfrm>
          <a:off x="3939684" y="3292776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endParaRPr lang="en-US" sz="2000" kern="1200" dirty="0"/>
        </a:p>
      </dsp:txBody>
      <dsp:txXfrm>
        <a:off x="3960046" y="3313138"/>
        <a:ext cx="3022292" cy="6544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699" y="1080089"/>
          <a:ext cx="3350735" cy="19038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Bank Syariah 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63460" y="1135850"/>
        <a:ext cx="3239213" cy="1792298"/>
      </dsp:txXfrm>
    </dsp:sp>
    <dsp:sp modelId="{FFF445BA-DC5F-4B2B-B0FD-32C990D5C85C}">
      <dsp:nvSpPr>
        <dsp:cNvPr id="0" name=""/>
        <dsp:cNvSpPr/>
      </dsp:nvSpPr>
      <dsp:spPr>
        <a:xfrm rot="17743632">
          <a:off x="2979549" y="1412767"/>
          <a:ext cx="1339019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1339019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615584" y="1395382"/>
        <a:ext cx="66950" cy="66950"/>
      </dsp:txXfrm>
    </dsp:sp>
    <dsp:sp modelId="{477FD3AC-7ED4-4B99-A4AD-1F4DC6219569}">
      <dsp:nvSpPr>
        <dsp:cNvPr id="0" name=""/>
        <dsp:cNvSpPr/>
      </dsp:nvSpPr>
      <dsp:spPr>
        <a:xfrm>
          <a:off x="3939684" y="478113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960046" y="498475"/>
        <a:ext cx="3022292" cy="654480"/>
      </dsp:txXfrm>
    </dsp:sp>
    <dsp:sp modelId="{07B05212-FE41-4980-A8A6-F32C5DA678E1}">
      <dsp:nvSpPr>
        <dsp:cNvPr id="0" name=""/>
        <dsp:cNvSpPr/>
      </dsp:nvSpPr>
      <dsp:spPr>
        <a:xfrm rot="19519529">
          <a:off x="3295671" y="1814862"/>
          <a:ext cx="706775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706775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631390" y="1813283"/>
        <a:ext cx="35338" cy="35338"/>
      </dsp:txXfrm>
    </dsp:sp>
    <dsp:sp modelId="{819E0EE1-EFDD-4BCC-AB9E-8C4E42CBCF62}">
      <dsp:nvSpPr>
        <dsp:cNvPr id="0" name=""/>
        <dsp:cNvSpPr/>
      </dsp:nvSpPr>
      <dsp:spPr>
        <a:xfrm>
          <a:off x="3939684" y="1282303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Dasar Hukum</a:t>
          </a:r>
          <a:endParaRPr lang="en-US" sz="2000" kern="1200" dirty="0"/>
        </a:p>
      </dsp:txBody>
      <dsp:txXfrm>
        <a:off x="3960046" y="1302665"/>
        <a:ext cx="3022292" cy="654480"/>
      </dsp:txXfrm>
    </dsp:sp>
    <dsp:sp modelId="{80C43B3D-D1B7-43AA-AE24-505BC4EE8222}">
      <dsp:nvSpPr>
        <dsp:cNvPr id="0" name=""/>
        <dsp:cNvSpPr/>
      </dsp:nvSpPr>
      <dsp:spPr>
        <a:xfrm rot="2080471">
          <a:off x="3295671" y="2216957"/>
          <a:ext cx="706775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706775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631390" y="2215377"/>
        <a:ext cx="35338" cy="35338"/>
      </dsp:txXfrm>
    </dsp:sp>
    <dsp:sp modelId="{966D30AB-F7C7-4570-9D01-0E1E360FD6D9}">
      <dsp:nvSpPr>
        <dsp:cNvPr id="0" name=""/>
        <dsp:cNvSpPr/>
      </dsp:nvSpPr>
      <dsp:spPr>
        <a:xfrm>
          <a:off x="3939684" y="2086492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Kegiatan</a:t>
          </a:r>
          <a:r>
            <a:rPr lang="en-ID" sz="2000" b="1" kern="1200" dirty="0">
              <a:latin typeface="Candara" panose="020E0502030303020204" pitchFamily="34" charset="0"/>
            </a:rPr>
            <a:t> dan Usaha</a:t>
          </a:r>
          <a:endParaRPr lang="en-US" sz="2000" kern="1200" dirty="0"/>
        </a:p>
      </dsp:txBody>
      <dsp:txXfrm>
        <a:off x="3960046" y="2106854"/>
        <a:ext cx="3022292" cy="654480"/>
      </dsp:txXfrm>
    </dsp:sp>
    <dsp:sp modelId="{E267DEE3-6DAE-4731-A7EB-46659B659003}">
      <dsp:nvSpPr>
        <dsp:cNvPr id="0" name=""/>
        <dsp:cNvSpPr/>
      </dsp:nvSpPr>
      <dsp:spPr>
        <a:xfrm rot="3844114">
          <a:off x="2979508" y="2621511"/>
          <a:ext cx="1346801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1346801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619239" y="2603931"/>
        <a:ext cx="67340" cy="67340"/>
      </dsp:txXfrm>
    </dsp:sp>
    <dsp:sp modelId="{FFFAAD3B-21B9-42E6-A8BF-FB2816E4C3E9}">
      <dsp:nvSpPr>
        <dsp:cNvPr id="0" name=""/>
        <dsp:cNvSpPr/>
      </dsp:nvSpPr>
      <dsp:spPr>
        <a:xfrm>
          <a:off x="3947383" y="2895600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endParaRPr lang="en-US" sz="2000" kern="1200" dirty="0"/>
        </a:p>
      </dsp:txBody>
      <dsp:txXfrm>
        <a:off x="3967745" y="2915962"/>
        <a:ext cx="3022292" cy="6544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699" y="1080089"/>
          <a:ext cx="3350735" cy="19038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Koperasi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Syariah 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63460" y="1135850"/>
        <a:ext cx="3239213" cy="1792298"/>
      </dsp:txXfrm>
    </dsp:sp>
    <dsp:sp modelId="{FFF445BA-DC5F-4B2B-B0FD-32C990D5C85C}">
      <dsp:nvSpPr>
        <dsp:cNvPr id="0" name=""/>
        <dsp:cNvSpPr/>
      </dsp:nvSpPr>
      <dsp:spPr>
        <a:xfrm rot="17392158">
          <a:off x="2793966" y="1211720"/>
          <a:ext cx="1710185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1710185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606304" y="1185056"/>
        <a:ext cx="85509" cy="85509"/>
      </dsp:txXfrm>
    </dsp:sp>
    <dsp:sp modelId="{477FD3AC-7ED4-4B99-A4AD-1F4DC6219569}">
      <dsp:nvSpPr>
        <dsp:cNvPr id="0" name=""/>
        <dsp:cNvSpPr/>
      </dsp:nvSpPr>
      <dsp:spPr>
        <a:xfrm>
          <a:off x="3939684" y="76019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960046" y="96381"/>
        <a:ext cx="3022292" cy="654480"/>
      </dsp:txXfrm>
    </dsp:sp>
    <dsp:sp modelId="{07B05212-FE41-4980-A8A6-F32C5DA678E1}">
      <dsp:nvSpPr>
        <dsp:cNvPr id="0" name=""/>
        <dsp:cNvSpPr/>
      </dsp:nvSpPr>
      <dsp:spPr>
        <a:xfrm rot="18393845">
          <a:off x="3158592" y="1618879"/>
          <a:ext cx="988632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988632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628193" y="1610253"/>
        <a:ext cx="49431" cy="49431"/>
      </dsp:txXfrm>
    </dsp:sp>
    <dsp:sp modelId="{819E0EE1-EFDD-4BCC-AB9E-8C4E42CBCF62}">
      <dsp:nvSpPr>
        <dsp:cNvPr id="0" name=""/>
        <dsp:cNvSpPr/>
      </dsp:nvSpPr>
      <dsp:spPr>
        <a:xfrm>
          <a:off x="3947383" y="890336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Dasar Hukum</a:t>
          </a:r>
          <a:endParaRPr lang="en-US" sz="2000" kern="1200" dirty="0"/>
        </a:p>
      </dsp:txBody>
      <dsp:txXfrm>
        <a:off x="3967745" y="910698"/>
        <a:ext cx="3022292" cy="654480"/>
      </dsp:txXfrm>
    </dsp:sp>
    <dsp:sp modelId="{80C43B3D-D1B7-43AA-AE24-505BC4EE8222}">
      <dsp:nvSpPr>
        <dsp:cNvPr id="0" name=""/>
        <dsp:cNvSpPr/>
      </dsp:nvSpPr>
      <dsp:spPr>
        <a:xfrm>
          <a:off x="3358434" y="2015909"/>
          <a:ext cx="581250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581250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634528" y="2017468"/>
        <a:ext cx="29062" cy="29062"/>
      </dsp:txXfrm>
    </dsp:sp>
    <dsp:sp modelId="{966D30AB-F7C7-4570-9D01-0E1E360FD6D9}">
      <dsp:nvSpPr>
        <dsp:cNvPr id="0" name=""/>
        <dsp:cNvSpPr/>
      </dsp:nvSpPr>
      <dsp:spPr>
        <a:xfrm>
          <a:off x="3939684" y="1684397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Usaha dan </a:t>
          </a:r>
          <a:r>
            <a:rPr lang="en-ID" sz="2000" b="1" kern="1200" dirty="0" err="1">
              <a:latin typeface="Candara" panose="020E0502030303020204" pitchFamily="34" charset="0"/>
            </a:rPr>
            <a:t>Kegiatan</a:t>
          </a:r>
          <a:endParaRPr lang="en-US" sz="2000" kern="1200" dirty="0"/>
        </a:p>
      </dsp:txBody>
      <dsp:txXfrm>
        <a:off x="3960046" y="1704759"/>
        <a:ext cx="3022292" cy="654480"/>
      </dsp:txXfrm>
    </dsp:sp>
    <dsp:sp modelId="{E267DEE3-6DAE-4731-A7EB-46659B659003}">
      <dsp:nvSpPr>
        <dsp:cNvPr id="0" name=""/>
        <dsp:cNvSpPr/>
      </dsp:nvSpPr>
      <dsp:spPr>
        <a:xfrm rot="3248485">
          <a:off x="3152931" y="2418004"/>
          <a:ext cx="992256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992256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624253" y="2409288"/>
        <a:ext cx="49612" cy="49612"/>
      </dsp:txXfrm>
    </dsp:sp>
    <dsp:sp modelId="{FFFAAD3B-21B9-42E6-A8BF-FB2816E4C3E9}">
      <dsp:nvSpPr>
        <dsp:cNvPr id="0" name=""/>
        <dsp:cNvSpPr/>
      </dsp:nvSpPr>
      <dsp:spPr>
        <a:xfrm>
          <a:off x="3939684" y="2488586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endParaRPr lang="en-US" sz="2000" kern="1200" dirty="0"/>
        </a:p>
      </dsp:txBody>
      <dsp:txXfrm>
        <a:off x="3960046" y="2508948"/>
        <a:ext cx="3022292" cy="654480"/>
      </dsp:txXfrm>
    </dsp:sp>
    <dsp:sp modelId="{058FA65A-1C7E-4AB4-86CE-E595F73E6066}">
      <dsp:nvSpPr>
        <dsp:cNvPr id="0" name=""/>
        <dsp:cNvSpPr/>
      </dsp:nvSpPr>
      <dsp:spPr>
        <a:xfrm rot="4207842">
          <a:off x="2793966" y="2820098"/>
          <a:ext cx="1710185" cy="32180"/>
        </a:xfrm>
        <a:custGeom>
          <a:avLst/>
          <a:gdLst/>
          <a:ahLst/>
          <a:cxnLst/>
          <a:rect l="0" t="0" r="0" b="0"/>
          <a:pathLst>
            <a:path>
              <a:moveTo>
                <a:pt x="0" y="16090"/>
              </a:moveTo>
              <a:lnTo>
                <a:pt x="1710185" y="1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600" kern="1200"/>
        </a:p>
      </dsp:txBody>
      <dsp:txXfrm>
        <a:off x="3606304" y="2793434"/>
        <a:ext cx="85509" cy="85509"/>
      </dsp:txXfrm>
    </dsp:sp>
    <dsp:sp modelId="{5CDE7622-ED38-4777-A665-A58A42C5870B}">
      <dsp:nvSpPr>
        <dsp:cNvPr id="0" name=""/>
        <dsp:cNvSpPr/>
      </dsp:nvSpPr>
      <dsp:spPr>
        <a:xfrm>
          <a:off x="3939684" y="3292776"/>
          <a:ext cx="3063016" cy="695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Karakteristik</a:t>
          </a:r>
          <a:endParaRPr lang="en-US" sz="2000" kern="1200" dirty="0"/>
        </a:p>
      </dsp:txBody>
      <dsp:txXfrm>
        <a:off x="3960046" y="3313138"/>
        <a:ext cx="3022292" cy="654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66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26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91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57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598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63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03/06/2022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26.xml"/><Relationship Id="rId5" Type="http://schemas.openxmlformats.org/officeDocument/2006/relationships/slide" Target="slide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2FD4050-3580-D8DF-4077-2D745D4FDC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3002" y="2977351"/>
            <a:ext cx="190981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0"/>
            <a:ext cx="2269429" cy="32004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Pendidikan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Agama Islam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Budi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Pekerti</a:t>
            </a:r>
            <a:endParaRPr lang="en-US" sz="3200" b="1" dirty="0">
              <a:solidFill>
                <a:srgbClr val="F48E20"/>
              </a:solidFill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/>
          <a:stretch/>
        </p:blipFill>
        <p:spPr>
          <a:xfrm>
            <a:off x="1266415" y="995398"/>
            <a:ext cx="2162585" cy="31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314C0FF-6000-9112-A2B9-286E9F4BC1EF}"/>
              </a:ext>
            </a:extLst>
          </p:cNvPr>
          <p:cNvGrpSpPr/>
          <p:nvPr/>
        </p:nvGrpSpPr>
        <p:grpSpPr>
          <a:xfrm>
            <a:off x="-2442414" y="-323850"/>
            <a:ext cx="11234975" cy="5513198"/>
            <a:chOff x="-2442414" y="-184849"/>
            <a:chExt cx="11234975" cy="5513198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9E9FFE6-ECB2-491B-C980-4B7C972D0E2F}"/>
                </a:ext>
              </a:extLst>
            </p:cNvPr>
            <p:cNvSpPr/>
            <p:nvPr/>
          </p:nvSpPr>
          <p:spPr>
            <a:xfrm>
              <a:off x="2466474" y="752612"/>
              <a:ext cx="6326087" cy="676138"/>
            </a:xfrm>
            <a:custGeom>
              <a:avLst/>
              <a:gdLst>
                <a:gd name="connsiteX0" fmla="*/ 0 w 8179782"/>
                <a:gd name="connsiteY0" fmla="*/ 0 h 911944"/>
                <a:gd name="connsiteX1" fmla="*/ 8179782 w 8179782"/>
                <a:gd name="connsiteY1" fmla="*/ 0 h 911944"/>
                <a:gd name="connsiteX2" fmla="*/ 8179782 w 8179782"/>
                <a:gd name="connsiteY2" fmla="*/ 911944 h 911944"/>
                <a:gd name="connsiteX3" fmla="*/ 0 w 8179782"/>
                <a:gd name="connsiteY3" fmla="*/ 911944 h 911944"/>
                <a:gd name="connsiteX4" fmla="*/ 0 w 8179782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9782" h="911944">
                  <a:moveTo>
                    <a:pt x="0" y="0"/>
                  </a:moveTo>
                  <a:lnTo>
                    <a:pt x="8179782" y="0"/>
                  </a:lnTo>
                  <a:lnTo>
                    <a:pt x="8179782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danya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prinsip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tolong-menolong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EC920F8-FDA5-10F4-7EEA-89AC326E936E}"/>
                </a:ext>
              </a:extLst>
            </p:cNvPr>
            <p:cNvSpPr/>
            <p:nvPr/>
          </p:nvSpPr>
          <p:spPr>
            <a:xfrm>
              <a:off x="2821190" y="1789140"/>
              <a:ext cx="5937012" cy="630210"/>
            </a:xfrm>
            <a:custGeom>
              <a:avLst/>
              <a:gdLst>
                <a:gd name="connsiteX0" fmla="*/ 0 w 7637277"/>
                <a:gd name="connsiteY0" fmla="*/ 0 h 911944"/>
                <a:gd name="connsiteX1" fmla="*/ 7637277 w 7637277"/>
                <a:gd name="connsiteY1" fmla="*/ 0 h 911944"/>
                <a:gd name="connsiteX2" fmla="*/ 7637277 w 7637277"/>
                <a:gd name="connsiteY2" fmla="*/ 911944 h 911944"/>
                <a:gd name="connsiteX3" fmla="*/ 0 w 7637277"/>
                <a:gd name="connsiteY3" fmla="*/ 911944 h 911944"/>
                <a:gd name="connsiteX4" fmla="*/ 0 w 7637277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7277" h="911944">
                  <a:moveTo>
                    <a:pt x="0" y="0"/>
                  </a:moveTo>
                  <a:lnTo>
                    <a:pt x="7637277" y="0"/>
                  </a:lnTo>
                  <a:lnTo>
                    <a:pt x="7637277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dana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dikelola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secara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Islami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8CD198B-F36F-99B3-AB28-03EE082236F5}"/>
                </a:ext>
              </a:extLst>
            </p:cNvPr>
            <p:cNvSpPr/>
            <p:nvPr/>
          </p:nvSpPr>
          <p:spPr>
            <a:xfrm>
              <a:off x="2821190" y="2703540"/>
              <a:ext cx="5937012" cy="630210"/>
            </a:xfrm>
            <a:custGeom>
              <a:avLst/>
              <a:gdLst>
                <a:gd name="connsiteX0" fmla="*/ 0 w 7637277"/>
                <a:gd name="connsiteY0" fmla="*/ 0 h 911944"/>
                <a:gd name="connsiteX1" fmla="*/ 7637277 w 7637277"/>
                <a:gd name="connsiteY1" fmla="*/ 0 h 911944"/>
                <a:gd name="connsiteX2" fmla="*/ 7637277 w 7637277"/>
                <a:gd name="connsiteY2" fmla="*/ 911944 h 911944"/>
                <a:gd name="connsiteX3" fmla="*/ 0 w 7637277"/>
                <a:gd name="connsiteY3" fmla="*/ 911944 h 911944"/>
                <a:gd name="connsiteX4" fmla="*/ 0 w 7637277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7277" h="911944">
                  <a:moveTo>
                    <a:pt x="0" y="0"/>
                  </a:moveTo>
                  <a:lnTo>
                    <a:pt x="7637277" y="0"/>
                  </a:lnTo>
                  <a:lnTo>
                    <a:pt x="7637277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idak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berlaku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sistem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dana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hangus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7C4C592-0CC9-DFC4-E3BA-7CB3AA800CEB}"/>
                </a:ext>
              </a:extLst>
            </p:cNvPr>
            <p:cNvSpPr/>
            <p:nvPr/>
          </p:nvSpPr>
          <p:spPr>
            <a:xfrm>
              <a:off x="2514600" y="3694140"/>
              <a:ext cx="6233850" cy="630210"/>
            </a:xfrm>
            <a:custGeom>
              <a:avLst/>
              <a:gdLst>
                <a:gd name="connsiteX0" fmla="*/ 0 w 8160116"/>
                <a:gd name="connsiteY0" fmla="*/ 0 h 911944"/>
                <a:gd name="connsiteX1" fmla="*/ 8160116 w 8160116"/>
                <a:gd name="connsiteY1" fmla="*/ 0 h 911944"/>
                <a:gd name="connsiteX2" fmla="*/ 8160116 w 8160116"/>
                <a:gd name="connsiteY2" fmla="*/ 911944 h 911944"/>
                <a:gd name="connsiteX3" fmla="*/ 0 w 8160116"/>
                <a:gd name="connsiteY3" fmla="*/ 911944 h 911944"/>
                <a:gd name="connsiteX4" fmla="*/ 0 w 8160116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0116" h="911944">
                  <a:moveTo>
                    <a:pt x="0" y="0"/>
                  </a:moveTo>
                  <a:lnTo>
                    <a:pt x="8160116" y="0"/>
                  </a:lnTo>
                  <a:lnTo>
                    <a:pt x="8160116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transparan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pengelolaan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dana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943C334-642D-08A1-BB6C-949FD6DB8CC8}"/>
                </a:ext>
              </a:extLst>
            </p:cNvPr>
            <p:cNvGrpSpPr/>
            <p:nvPr/>
          </p:nvGrpSpPr>
          <p:grpSpPr>
            <a:xfrm>
              <a:off x="-2442414" y="-184849"/>
              <a:ext cx="5928618" cy="5513198"/>
              <a:chOff x="-2442414" y="-184849"/>
              <a:chExt cx="5928618" cy="5513198"/>
            </a:xfrm>
          </p:grpSpPr>
          <p:sp>
            <p:nvSpPr>
              <p:cNvPr id="12" name="Block Arc 11">
                <a:extLst>
                  <a:ext uri="{FF2B5EF4-FFF2-40B4-BE49-F238E27FC236}">
                    <a16:creationId xmlns:a16="http://schemas.microsoft.com/office/drawing/2014/main" id="{4621DDF7-30C4-5846-05E7-E3A13202D6BC}"/>
                  </a:ext>
                </a:extLst>
              </p:cNvPr>
              <p:cNvSpPr/>
              <p:nvPr/>
            </p:nvSpPr>
            <p:spPr>
              <a:xfrm>
                <a:off x="-2442414" y="-184849"/>
                <a:ext cx="5513198" cy="5513198"/>
              </a:xfrm>
              <a:prstGeom prst="blockArc">
                <a:avLst>
                  <a:gd name="adj1" fmla="val 18900000"/>
                  <a:gd name="adj2" fmla="val 2700000"/>
                  <a:gd name="adj3" fmla="val 271"/>
                </a:avLst>
              </a:prstGeom>
              <a:solidFill>
                <a:srgbClr val="005C4A"/>
              </a:solidFill>
              <a:ln w="76200"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dirty="0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9977070-2DAA-B21F-BF28-9508EBB58B93}"/>
                  </a:ext>
                </a:extLst>
              </p:cNvPr>
              <p:cNvSpPr/>
              <p:nvPr/>
            </p:nvSpPr>
            <p:spPr>
              <a:xfrm>
                <a:off x="2337128" y="696849"/>
                <a:ext cx="787762" cy="787762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1</a:t>
                </a:r>
                <a:endParaRPr lang="en-ID" sz="24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2826A1EE-9BE9-F6D7-8321-4823340E2755}"/>
                  </a:ext>
                </a:extLst>
              </p:cNvPr>
              <p:cNvSpPr/>
              <p:nvPr/>
            </p:nvSpPr>
            <p:spPr>
              <a:xfrm>
                <a:off x="2698442" y="1642328"/>
                <a:ext cx="787762" cy="787762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2</a:t>
                </a:r>
                <a:endParaRPr lang="en-ID" sz="24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D950A44B-11E2-4FF2-2CA5-93D2F5E09C94}"/>
                  </a:ext>
                </a:extLst>
              </p:cNvPr>
              <p:cNvSpPr/>
              <p:nvPr/>
            </p:nvSpPr>
            <p:spPr>
              <a:xfrm>
                <a:off x="2695692" y="2607674"/>
                <a:ext cx="787762" cy="787762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3</a:t>
                </a:r>
                <a:endParaRPr lang="en-ID" sz="24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C3C94E1-61DA-A6CA-394C-FC7615C21445}"/>
                  </a:ext>
                </a:extLst>
              </p:cNvPr>
              <p:cNvSpPr/>
              <p:nvPr/>
            </p:nvSpPr>
            <p:spPr>
              <a:xfrm>
                <a:off x="2337128" y="3533286"/>
                <a:ext cx="787762" cy="787762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4</a:t>
                </a:r>
                <a:endParaRPr lang="en-ID" sz="24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sp>
        <p:nvSpPr>
          <p:cNvPr id="17" name="Rectangle 16">
            <a:hlinkClick r:id="rId3" action="ppaction://hlinksldjump"/>
            <a:extLst>
              <a:ext uri="{FF2B5EF4-FFF2-40B4-BE49-F238E27FC236}">
                <a16:creationId xmlns:a16="http://schemas.microsoft.com/office/drawing/2014/main" id="{DAD9E44C-2E39-86CA-972D-B0F478B1D89A}"/>
              </a:ext>
            </a:extLst>
          </p:cNvPr>
          <p:cNvSpPr/>
          <p:nvPr/>
        </p:nvSpPr>
        <p:spPr>
          <a:xfrm>
            <a:off x="207525" y="1296169"/>
            <a:ext cx="1791007" cy="2164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Manfaat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143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73582945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23559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4CC95B4-03EC-C519-03B5-E4A5EA3F81D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147" y="917627"/>
            <a:ext cx="3195706" cy="91603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2527210" y="440532"/>
            <a:ext cx="3946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Bank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6EA453-3DBA-3F13-E635-43709E80A65F}"/>
              </a:ext>
            </a:extLst>
          </p:cNvPr>
          <p:cNvSpPr txBox="1"/>
          <p:nvPr/>
        </p:nvSpPr>
        <p:spPr>
          <a:xfrm>
            <a:off x="837948" y="1710321"/>
            <a:ext cx="74681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Perbankan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syariah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segala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sesuatu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menyangkut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Bank Syariah dan Unit Usaha Syariah,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mencakup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kelembagaan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usaha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serta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cara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dan proses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melaksanakan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usahanya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  <a:p>
            <a:pPr marL="0" indent="0" algn="just">
              <a:buNone/>
            </a:pPr>
            <a:endParaRPr lang="en-US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0" indent="0" algn="just">
              <a:buNone/>
            </a:pP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Bank Syariah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bank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menjalankan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usahanya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berdasarkan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prinsip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syariah dan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menurut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jenisnya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terdiri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atas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Bank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Umum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Syariah dan Bank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Pembiayaan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Rakyat Syariah.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DD26D0-578D-4BB7-5BBA-E5B563E8D664}"/>
              </a:ext>
            </a:extLst>
          </p:cNvPr>
          <p:cNvSpPr txBox="1"/>
          <p:nvPr/>
        </p:nvSpPr>
        <p:spPr>
          <a:xfrm>
            <a:off x="3074365" y="1193425"/>
            <a:ext cx="2852604" cy="3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UU No. 21 </a:t>
            </a:r>
            <a:r>
              <a:rPr lang="en-US" sz="20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tahun</a:t>
            </a:r>
            <a:r>
              <a:rPr lang="en-US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 2008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4905BB1-7139-CE20-22FE-7FAC5573FC21}"/>
              </a:ext>
            </a:extLst>
          </p:cNvPr>
          <p:cNvSpPr/>
          <p:nvPr/>
        </p:nvSpPr>
        <p:spPr>
          <a:xfrm>
            <a:off x="5582194" y="3645900"/>
            <a:ext cx="2690333" cy="960087"/>
          </a:xfrm>
          <a:prstGeom prst="roundRect">
            <a:avLst/>
          </a:prstGeom>
          <a:solidFill>
            <a:schemeClr val="bg1"/>
          </a:solidFill>
          <a:ln w="101600" cmpd="thickThin"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" tIns="41275" rIns="41275" bIns="41275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kern="1200" dirty="0">
                <a:solidFill>
                  <a:srgbClr val="005C4A"/>
                </a:solidFill>
                <a:latin typeface="Candara" panose="020E0502030303020204" pitchFamily="34" charset="0"/>
              </a:rPr>
              <a:t>Bank </a:t>
            </a:r>
            <a:r>
              <a:rPr lang="en-US" sz="1600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Muamalat</a:t>
            </a:r>
            <a:r>
              <a:rPr lang="en-US" sz="1600" kern="1200" dirty="0">
                <a:solidFill>
                  <a:srgbClr val="005C4A"/>
                </a:solidFill>
                <a:latin typeface="Candara" panose="020E0502030303020204" pitchFamily="34" charset="0"/>
              </a:rPr>
              <a:t> Indonesia </a:t>
            </a:r>
            <a:r>
              <a:rPr lang="en-US" sz="1600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sz="1600" kern="1200" dirty="0">
                <a:solidFill>
                  <a:srgbClr val="005C4A"/>
                </a:solidFill>
                <a:latin typeface="Candara" panose="020E0502030303020204" pitchFamily="34" charset="0"/>
              </a:rPr>
              <a:t> bank syariah </a:t>
            </a:r>
            <a:r>
              <a:rPr lang="en-US" sz="1600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pertama</a:t>
            </a:r>
            <a:r>
              <a:rPr lang="en-US" sz="1600" kern="1200" dirty="0">
                <a:solidFill>
                  <a:srgbClr val="005C4A"/>
                </a:solidFill>
                <a:latin typeface="Candara" panose="020E0502030303020204" pitchFamily="34" charset="0"/>
              </a:rPr>
              <a:t> di Indonesia.</a:t>
            </a:r>
            <a:endParaRPr lang="en-ID" sz="16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75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build="p"/>
      <p:bldP spid="15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75FF32A7-8D2D-B1E3-4332-F0EE5B6D85C0}"/>
              </a:ext>
            </a:extLst>
          </p:cNvPr>
          <p:cNvSpPr/>
          <p:nvPr/>
        </p:nvSpPr>
        <p:spPr>
          <a:xfrm>
            <a:off x="2739595" y="1469772"/>
            <a:ext cx="1138071" cy="1099954"/>
          </a:xfrm>
          <a:prstGeom prst="ellipse">
            <a:avLst/>
          </a:prstGeom>
          <a:solidFill>
            <a:srgbClr val="236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andara" panose="020E0502030303020204" pitchFamily="34" charset="0"/>
              </a:rPr>
              <a:t>Hadis</a:t>
            </a:r>
            <a:endParaRPr lang="en-ID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44DD9B0-E77E-C5B7-4430-71190BD0C42B}"/>
              </a:ext>
            </a:extLst>
          </p:cNvPr>
          <p:cNvSpPr/>
          <p:nvPr/>
        </p:nvSpPr>
        <p:spPr>
          <a:xfrm>
            <a:off x="1070971" y="1371514"/>
            <a:ext cx="1443629" cy="1395279"/>
          </a:xfrm>
          <a:prstGeom prst="ellipse">
            <a:avLst/>
          </a:prstGeom>
          <a:solidFill>
            <a:srgbClr val="236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ndara" panose="020E0502030303020204" pitchFamily="34" charset="0"/>
              </a:rPr>
              <a:t>Al-Qur’an</a:t>
            </a:r>
            <a:endParaRPr lang="en-ID" sz="16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8062672-290E-BE8B-510A-B27352BF5BF8}"/>
              </a:ext>
            </a:extLst>
          </p:cNvPr>
          <p:cNvSpPr/>
          <p:nvPr/>
        </p:nvSpPr>
        <p:spPr>
          <a:xfrm>
            <a:off x="6176138" y="1891645"/>
            <a:ext cx="2209800" cy="2135789"/>
          </a:xfrm>
          <a:prstGeom prst="ellipse">
            <a:avLst/>
          </a:prstGeom>
          <a:solidFill>
            <a:srgbClr val="236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Peraturan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Pemerintah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No. 72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tahun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1992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tentang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Bank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berdasarkan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prinsip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bagi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hasil</a:t>
            </a:r>
            <a:endParaRPr lang="en-ID" sz="14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BE93AFE-4E49-16D2-11FB-1451E520A78F}"/>
              </a:ext>
            </a:extLst>
          </p:cNvPr>
          <p:cNvGrpSpPr/>
          <p:nvPr/>
        </p:nvGrpSpPr>
        <p:grpSpPr>
          <a:xfrm>
            <a:off x="1709844" y="3010213"/>
            <a:ext cx="3583970" cy="1409645"/>
            <a:chOff x="1825088" y="3173201"/>
            <a:chExt cx="3583970" cy="1409645"/>
          </a:xfrm>
          <a:solidFill>
            <a:srgbClr val="236B91"/>
          </a:solidFill>
        </p:grpSpPr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A771DEBB-F1C7-0265-59EC-34DCAE0AD011}"/>
                </a:ext>
              </a:extLst>
            </p:cNvPr>
            <p:cNvSpPr/>
            <p:nvPr/>
          </p:nvSpPr>
          <p:spPr>
            <a:xfrm>
              <a:off x="3143979" y="3572938"/>
              <a:ext cx="846553" cy="609600"/>
            </a:xfrm>
            <a:prstGeom prst="rightArrow">
              <a:avLst>
                <a:gd name="adj1" fmla="val 50000"/>
                <a:gd name="adj2" fmla="val 53947"/>
              </a:avLst>
            </a:prstGeom>
            <a:solidFill>
              <a:srgbClr val="EF5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diubah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menjadi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AB3DB73-B7AA-8F53-75CF-5FC16F504A0F}"/>
                </a:ext>
              </a:extLst>
            </p:cNvPr>
            <p:cNvSpPr/>
            <p:nvPr/>
          </p:nvSpPr>
          <p:spPr>
            <a:xfrm>
              <a:off x="1825088" y="3181502"/>
              <a:ext cx="1443629" cy="1401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UU No. 7 </a:t>
              </a:r>
              <a:r>
                <a:rPr lang="en-US" sz="1600" b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tahun</a:t>
              </a:r>
              <a:r>
                <a:rPr lang="en-US" sz="16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1992</a:t>
              </a:r>
              <a:endParaRPr lang="en-ID" sz="16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9587A6C-C170-1446-2E99-B853A5413E74}"/>
                </a:ext>
              </a:extLst>
            </p:cNvPr>
            <p:cNvSpPr/>
            <p:nvPr/>
          </p:nvSpPr>
          <p:spPr>
            <a:xfrm>
              <a:off x="3965429" y="3173201"/>
              <a:ext cx="1443629" cy="1401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UU No. 10 </a:t>
              </a:r>
              <a:r>
                <a:rPr lang="en-US" sz="1600" b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tahun</a:t>
              </a:r>
              <a:r>
                <a:rPr lang="en-US" sz="16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1998</a:t>
              </a:r>
              <a:endParaRPr lang="en-ID" sz="16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F440497A-22CD-4226-47F7-F865D3E6DA41}"/>
              </a:ext>
            </a:extLst>
          </p:cNvPr>
          <p:cNvSpPr/>
          <p:nvPr/>
        </p:nvSpPr>
        <p:spPr>
          <a:xfrm>
            <a:off x="4290065" y="1295880"/>
            <a:ext cx="1545863" cy="1494089"/>
          </a:xfrm>
          <a:prstGeom prst="ellipse">
            <a:avLst/>
          </a:prstGeom>
          <a:solidFill>
            <a:srgbClr val="236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UU No. 21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tahun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2008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tentang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Perbankan</a:t>
            </a:r>
            <a:r>
              <a:rPr lang="en-US" sz="1400" b="1" dirty="0">
                <a:solidFill>
                  <a:schemeClr val="bg1"/>
                </a:solidFill>
                <a:latin typeface="Candara" panose="020E0502030303020204" pitchFamily="34" charset="0"/>
              </a:rPr>
              <a:t> Syariah</a:t>
            </a:r>
            <a:endParaRPr lang="en-ID" sz="14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4" name="Rectangle 13">
            <a:hlinkClick r:id="rId3" action="ppaction://hlinksldjump"/>
            <a:extLst>
              <a:ext uri="{FF2B5EF4-FFF2-40B4-BE49-F238E27FC236}">
                <a16:creationId xmlns:a16="http://schemas.microsoft.com/office/drawing/2014/main" id="{652EA5A8-9FD6-7289-E0CD-495321A176DB}"/>
              </a:ext>
            </a:extLst>
          </p:cNvPr>
          <p:cNvSpPr/>
          <p:nvPr/>
        </p:nvSpPr>
        <p:spPr>
          <a:xfrm>
            <a:off x="2527210" y="440532"/>
            <a:ext cx="4307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Dasar Hukum Bank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50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hlinkClick r:id="rId3" action="ppaction://hlinksldjump"/>
            <a:extLst>
              <a:ext uri="{FF2B5EF4-FFF2-40B4-BE49-F238E27FC236}">
                <a16:creationId xmlns:a16="http://schemas.microsoft.com/office/drawing/2014/main" id="{652EA5A8-9FD6-7289-E0CD-495321A176DB}"/>
              </a:ext>
            </a:extLst>
          </p:cNvPr>
          <p:cNvSpPr/>
          <p:nvPr/>
        </p:nvSpPr>
        <p:spPr>
          <a:xfrm>
            <a:off x="1931694" y="361950"/>
            <a:ext cx="5280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dan Usaha Bank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47BB33-C9C9-5734-1D7F-1FCDAE50DCF9}"/>
              </a:ext>
            </a:extLst>
          </p:cNvPr>
          <p:cNvSpPr/>
          <p:nvPr/>
        </p:nvSpPr>
        <p:spPr>
          <a:xfrm>
            <a:off x="1746796" y="1200150"/>
            <a:ext cx="5650407" cy="689074"/>
          </a:xfrm>
          <a:custGeom>
            <a:avLst/>
            <a:gdLst>
              <a:gd name="connsiteX0" fmla="*/ 0 w 5650407"/>
              <a:gd name="connsiteY0" fmla="*/ 68907 h 689074"/>
              <a:gd name="connsiteX1" fmla="*/ 68907 w 5650407"/>
              <a:gd name="connsiteY1" fmla="*/ 0 h 689074"/>
              <a:gd name="connsiteX2" fmla="*/ 5581500 w 5650407"/>
              <a:gd name="connsiteY2" fmla="*/ 0 h 689074"/>
              <a:gd name="connsiteX3" fmla="*/ 5650407 w 5650407"/>
              <a:gd name="connsiteY3" fmla="*/ 68907 h 689074"/>
              <a:gd name="connsiteX4" fmla="*/ 5650407 w 5650407"/>
              <a:gd name="connsiteY4" fmla="*/ 620167 h 689074"/>
              <a:gd name="connsiteX5" fmla="*/ 5581500 w 5650407"/>
              <a:gd name="connsiteY5" fmla="*/ 689074 h 689074"/>
              <a:gd name="connsiteX6" fmla="*/ 68907 w 5650407"/>
              <a:gd name="connsiteY6" fmla="*/ 689074 h 689074"/>
              <a:gd name="connsiteX7" fmla="*/ 0 w 5650407"/>
              <a:gd name="connsiteY7" fmla="*/ 620167 h 689074"/>
              <a:gd name="connsiteX8" fmla="*/ 0 w 5650407"/>
              <a:gd name="connsiteY8" fmla="*/ 68907 h 68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0407" h="689074">
                <a:moveTo>
                  <a:pt x="0" y="68907"/>
                </a:moveTo>
                <a:cubicBezTo>
                  <a:pt x="0" y="30851"/>
                  <a:pt x="30851" y="0"/>
                  <a:pt x="68907" y="0"/>
                </a:cubicBezTo>
                <a:lnTo>
                  <a:pt x="5581500" y="0"/>
                </a:lnTo>
                <a:cubicBezTo>
                  <a:pt x="5619556" y="0"/>
                  <a:pt x="5650407" y="30851"/>
                  <a:pt x="5650407" y="68907"/>
                </a:cubicBezTo>
                <a:lnTo>
                  <a:pt x="5650407" y="620167"/>
                </a:lnTo>
                <a:cubicBezTo>
                  <a:pt x="5650407" y="658223"/>
                  <a:pt x="5619556" y="689074"/>
                  <a:pt x="5581500" y="689074"/>
                </a:cubicBezTo>
                <a:lnTo>
                  <a:pt x="68907" y="689074"/>
                </a:lnTo>
                <a:cubicBezTo>
                  <a:pt x="30851" y="689074"/>
                  <a:pt x="0" y="658223"/>
                  <a:pt x="0" y="620167"/>
                </a:cubicBezTo>
                <a:lnTo>
                  <a:pt x="0" y="68907"/>
                </a:lnTo>
                <a:close/>
              </a:path>
            </a:pathLst>
          </a:custGeom>
          <a:solidFill>
            <a:srgbClr val="236B91"/>
          </a:solidFill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477" tIns="69712" rIns="94477" bIns="69712" numCol="1" spcCol="1270" anchor="ctr" anchorCtr="0">
            <a:noAutofit/>
          </a:bodyPr>
          <a:lstStyle/>
          <a:p>
            <a:pPr marL="0" lvl="0" indent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dirty="0" err="1">
                <a:latin typeface="Candara" panose="020E0502030303020204" pitchFamily="34" charset="0"/>
              </a:rPr>
              <a:t>Produk</a:t>
            </a:r>
            <a:r>
              <a:rPr lang="en-US" sz="2400" b="1" dirty="0"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latin typeface="Candara" panose="020E0502030303020204" pitchFamily="34" charset="0"/>
              </a:rPr>
              <a:t>Penghimpunan</a:t>
            </a:r>
            <a:r>
              <a:rPr lang="en-US" sz="2400" b="1" dirty="0">
                <a:latin typeface="Candara" panose="020E0502030303020204" pitchFamily="34" charset="0"/>
              </a:rPr>
              <a:t> Dana</a:t>
            </a:r>
            <a:endParaRPr lang="en-ID" sz="2400" b="1" kern="1200" dirty="0">
              <a:latin typeface="Candara" panose="020E050203030302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2DF64F3-6AAB-332A-7EB6-27D285E41075}"/>
              </a:ext>
            </a:extLst>
          </p:cNvPr>
          <p:cNvSpPr/>
          <p:nvPr/>
        </p:nvSpPr>
        <p:spPr>
          <a:xfrm>
            <a:off x="1746796" y="2025829"/>
            <a:ext cx="1606004" cy="689074"/>
          </a:xfrm>
          <a:prstGeom prst="roundRect">
            <a:avLst>
              <a:gd name="adj" fmla="val 16670"/>
            </a:avLst>
          </a:pr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1600" b="1" dirty="0">
                <a:solidFill>
                  <a:srgbClr val="236B91"/>
                </a:solidFill>
                <a:latin typeface="Candara" panose="020E0502030303020204" pitchFamily="34" charset="0"/>
              </a:rPr>
              <a:t>Tabungan Syariah</a:t>
            </a:r>
            <a:endParaRPr lang="en-ID" sz="1600" b="1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8296913-A7D1-0D44-2005-345504567F86}"/>
              </a:ext>
            </a:extLst>
          </p:cNvPr>
          <p:cNvSpPr/>
          <p:nvPr/>
        </p:nvSpPr>
        <p:spPr>
          <a:xfrm>
            <a:off x="3429000" y="2025829"/>
            <a:ext cx="3968204" cy="689074"/>
          </a:xfrm>
          <a:custGeom>
            <a:avLst/>
            <a:gdLst>
              <a:gd name="connsiteX0" fmla="*/ 0 w 4919989"/>
              <a:gd name="connsiteY0" fmla="*/ 114869 h 689074"/>
              <a:gd name="connsiteX1" fmla="*/ 114869 w 4919989"/>
              <a:gd name="connsiteY1" fmla="*/ 0 h 689074"/>
              <a:gd name="connsiteX2" fmla="*/ 4805120 w 4919989"/>
              <a:gd name="connsiteY2" fmla="*/ 0 h 689074"/>
              <a:gd name="connsiteX3" fmla="*/ 4919989 w 4919989"/>
              <a:gd name="connsiteY3" fmla="*/ 114869 h 689074"/>
              <a:gd name="connsiteX4" fmla="*/ 4919989 w 4919989"/>
              <a:gd name="connsiteY4" fmla="*/ 574205 h 689074"/>
              <a:gd name="connsiteX5" fmla="*/ 4805120 w 4919989"/>
              <a:gd name="connsiteY5" fmla="*/ 689074 h 689074"/>
              <a:gd name="connsiteX6" fmla="*/ 114869 w 4919989"/>
              <a:gd name="connsiteY6" fmla="*/ 689074 h 689074"/>
              <a:gd name="connsiteX7" fmla="*/ 0 w 4919989"/>
              <a:gd name="connsiteY7" fmla="*/ 574205 h 689074"/>
              <a:gd name="connsiteX8" fmla="*/ 0 w 4919989"/>
              <a:gd name="connsiteY8" fmla="*/ 114869 h 68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9989" h="689074">
                <a:moveTo>
                  <a:pt x="0" y="114869"/>
                </a:moveTo>
                <a:cubicBezTo>
                  <a:pt x="0" y="51429"/>
                  <a:pt x="51429" y="0"/>
                  <a:pt x="114869" y="0"/>
                </a:cubicBezTo>
                <a:lnTo>
                  <a:pt x="4805120" y="0"/>
                </a:lnTo>
                <a:cubicBezTo>
                  <a:pt x="4868560" y="0"/>
                  <a:pt x="4919989" y="51429"/>
                  <a:pt x="4919989" y="114869"/>
                </a:cubicBezTo>
                <a:lnTo>
                  <a:pt x="4919989" y="574205"/>
                </a:lnTo>
                <a:cubicBezTo>
                  <a:pt x="4919989" y="637645"/>
                  <a:pt x="4868560" y="689074"/>
                  <a:pt x="4805120" y="689074"/>
                </a:cubicBezTo>
                <a:lnTo>
                  <a:pt x="114869" y="689074"/>
                </a:lnTo>
                <a:cubicBezTo>
                  <a:pt x="51429" y="689074"/>
                  <a:pt x="0" y="637645"/>
                  <a:pt x="0" y="574205"/>
                </a:cubicBezTo>
                <a:lnTo>
                  <a:pt x="0" y="114869"/>
                </a:lnTo>
                <a:close/>
              </a:path>
            </a:pathLst>
          </a:cu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108" tIns="190108" rIns="190108" bIns="190108" numCol="1" spcCol="1270" anchor="ctr" anchorCtr="0">
            <a:noAutofit/>
          </a:bodyPr>
          <a:lstStyle/>
          <a:p>
            <a:pPr marL="0" lvl="0" indent="0" algn="just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harus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ada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akad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antara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nasabah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dan bank,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yaitu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akad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i="1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mudarabah</a:t>
            </a:r>
            <a:r>
              <a:rPr lang="en-US" sz="1600" i="1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atau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i="1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wadi’ah</a:t>
            </a:r>
            <a:endParaRPr lang="en-ID" sz="1600" kern="1200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25C95B0-68CF-DC3E-1FEC-ED074BE97E1F}"/>
              </a:ext>
            </a:extLst>
          </p:cNvPr>
          <p:cNvSpPr/>
          <p:nvPr/>
        </p:nvSpPr>
        <p:spPr>
          <a:xfrm>
            <a:off x="1746796" y="2797592"/>
            <a:ext cx="1606004" cy="689074"/>
          </a:xfrm>
          <a:prstGeom prst="roundRect">
            <a:avLst>
              <a:gd name="adj" fmla="val 16670"/>
            </a:avLst>
          </a:pr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1600" b="1" dirty="0">
                <a:solidFill>
                  <a:srgbClr val="236B91"/>
                </a:solidFill>
                <a:latin typeface="Candara" panose="020E0502030303020204" pitchFamily="34" charset="0"/>
              </a:rPr>
              <a:t>Deposito Syariah</a:t>
            </a:r>
            <a:endParaRPr lang="en-ID" sz="1600" b="1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41FED92-E4F4-DAF3-A76C-EE0698A18941}"/>
              </a:ext>
            </a:extLst>
          </p:cNvPr>
          <p:cNvSpPr/>
          <p:nvPr/>
        </p:nvSpPr>
        <p:spPr>
          <a:xfrm>
            <a:off x="3429000" y="2797592"/>
            <a:ext cx="3968204" cy="689074"/>
          </a:xfrm>
          <a:custGeom>
            <a:avLst/>
            <a:gdLst>
              <a:gd name="connsiteX0" fmla="*/ 0 w 4919989"/>
              <a:gd name="connsiteY0" fmla="*/ 114869 h 689074"/>
              <a:gd name="connsiteX1" fmla="*/ 114869 w 4919989"/>
              <a:gd name="connsiteY1" fmla="*/ 0 h 689074"/>
              <a:gd name="connsiteX2" fmla="*/ 4805120 w 4919989"/>
              <a:gd name="connsiteY2" fmla="*/ 0 h 689074"/>
              <a:gd name="connsiteX3" fmla="*/ 4919989 w 4919989"/>
              <a:gd name="connsiteY3" fmla="*/ 114869 h 689074"/>
              <a:gd name="connsiteX4" fmla="*/ 4919989 w 4919989"/>
              <a:gd name="connsiteY4" fmla="*/ 574205 h 689074"/>
              <a:gd name="connsiteX5" fmla="*/ 4805120 w 4919989"/>
              <a:gd name="connsiteY5" fmla="*/ 689074 h 689074"/>
              <a:gd name="connsiteX6" fmla="*/ 114869 w 4919989"/>
              <a:gd name="connsiteY6" fmla="*/ 689074 h 689074"/>
              <a:gd name="connsiteX7" fmla="*/ 0 w 4919989"/>
              <a:gd name="connsiteY7" fmla="*/ 574205 h 689074"/>
              <a:gd name="connsiteX8" fmla="*/ 0 w 4919989"/>
              <a:gd name="connsiteY8" fmla="*/ 114869 h 68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9989" h="689074">
                <a:moveTo>
                  <a:pt x="0" y="114869"/>
                </a:moveTo>
                <a:cubicBezTo>
                  <a:pt x="0" y="51429"/>
                  <a:pt x="51429" y="0"/>
                  <a:pt x="114869" y="0"/>
                </a:cubicBezTo>
                <a:lnTo>
                  <a:pt x="4805120" y="0"/>
                </a:lnTo>
                <a:cubicBezTo>
                  <a:pt x="4868560" y="0"/>
                  <a:pt x="4919989" y="51429"/>
                  <a:pt x="4919989" y="114869"/>
                </a:cubicBezTo>
                <a:lnTo>
                  <a:pt x="4919989" y="574205"/>
                </a:lnTo>
                <a:cubicBezTo>
                  <a:pt x="4919989" y="637645"/>
                  <a:pt x="4868560" y="689074"/>
                  <a:pt x="4805120" y="689074"/>
                </a:cubicBezTo>
                <a:lnTo>
                  <a:pt x="114869" y="689074"/>
                </a:lnTo>
                <a:cubicBezTo>
                  <a:pt x="51429" y="689074"/>
                  <a:pt x="0" y="637645"/>
                  <a:pt x="0" y="574205"/>
                </a:cubicBezTo>
                <a:lnTo>
                  <a:pt x="0" y="114869"/>
                </a:lnTo>
                <a:close/>
              </a:path>
            </a:pathLst>
          </a:cu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108" tIns="190108" rIns="190108" bIns="190108" numCol="1" spcCol="1270" anchor="ctr" anchorCtr="0">
            <a:noAutofit/>
          </a:bodyPr>
          <a:lstStyle/>
          <a:p>
            <a:pPr marL="0" lvl="0" indent="0" algn="just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dirty="0" err="1">
                <a:solidFill>
                  <a:srgbClr val="236B91"/>
                </a:solidFill>
                <a:latin typeface="Candara" panose="020E0502030303020204" pitchFamily="34" charset="0"/>
              </a:rPr>
              <a:t>p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roduk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simpanan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berjangka</a:t>
            </a:r>
            <a:endParaRPr lang="en-ID" sz="1600" kern="1200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44406C1-3EE0-FBD9-B4EB-5A341E024989}"/>
              </a:ext>
            </a:extLst>
          </p:cNvPr>
          <p:cNvSpPr/>
          <p:nvPr/>
        </p:nvSpPr>
        <p:spPr>
          <a:xfrm>
            <a:off x="1746796" y="3569355"/>
            <a:ext cx="1606004" cy="689074"/>
          </a:xfrm>
          <a:prstGeom prst="roundRect">
            <a:avLst>
              <a:gd name="adj" fmla="val 16670"/>
            </a:avLst>
          </a:pr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1600" b="1" dirty="0">
                <a:solidFill>
                  <a:srgbClr val="236B91"/>
                </a:solidFill>
                <a:latin typeface="Candara" panose="020E0502030303020204" pitchFamily="34" charset="0"/>
              </a:rPr>
              <a:t>Giro Syariah</a:t>
            </a:r>
            <a:endParaRPr lang="en-ID" sz="1600" b="1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616BEC1-FEBE-D9E0-185C-B1100DE70C7E}"/>
              </a:ext>
            </a:extLst>
          </p:cNvPr>
          <p:cNvSpPr/>
          <p:nvPr/>
        </p:nvSpPr>
        <p:spPr>
          <a:xfrm>
            <a:off x="3429000" y="3569355"/>
            <a:ext cx="3968204" cy="689074"/>
          </a:xfrm>
          <a:custGeom>
            <a:avLst/>
            <a:gdLst>
              <a:gd name="connsiteX0" fmla="*/ 0 w 4919989"/>
              <a:gd name="connsiteY0" fmla="*/ 114869 h 689074"/>
              <a:gd name="connsiteX1" fmla="*/ 114869 w 4919989"/>
              <a:gd name="connsiteY1" fmla="*/ 0 h 689074"/>
              <a:gd name="connsiteX2" fmla="*/ 4805120 w 4919989"/>
              <a:gd name="connsiteY2" fmla="*/ 0 h 689074"/>
              <a:gd name="connsiteX3" fmla="*/ 4919989 w 4919989"/>
              <a:gd name="connsiteY3" fmla="*/ 114869 h 689074"/>
              <a:gd name="connsiteX4" fmla="*/ 4919989 w 4919989"/>
              <a:gd name="connsiteY4" fmla="*/ 574205 h 689074"/>
              <a:gd name="connsiteX5" fmla="*/ 4805120 w 4919989"/>
              <a:gd name="connsiteY5" fmla="*/ 689074 h 689074"/>
              <a:gd name="connsiteX6" fmla="*/ 114869 w 4919989"/>
              <a:gd name="connsiteY6" fmla="*/ 689074 h 689074"/>
              <a:gd name="connsiteX7" fmla="*/ 0 w 4919989"/>
              <a:gd name="connsiteY7" fmla="*/ 574205 h 689074"/>
              <a:gd name="connsiteX8" fmla="*/ 0 w 4919989"/>
              <a:gd name="connsiteY8" fmla="*/ 114869 h 68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9989" h="689074">
                <a:moveTo>
                  <a:pt x="0" y="114869"/>
                </a:moveTo>
                <a:cubicBezTo>
                  <a:pt x="0" y="51429"/>
                  <a:pt x="51429" y="0"/>
                  <a:pt x="114869" y="0"/>
                </a:cubicBezTo>
                <a:lnTo>
                  <a:pt x="4805120" y="0"/>
                </a:lnTo>
                <a:cubicBezTo>
                  <a:pt x="4868560" y="0"/>
                  <a:pt x="4919989" y="51429"/>
                  <a:pt x="4919989" y="114869"/>
                </a:cubicBezTo>
                <a:lnTo>
                  <a:pt x="4919989" y="574205"/>
                </a:lnTo>
                <a:cubicBezTo>
                  <a:pt x="4919989" y="637645"/>
                  <a:pt x="4868560" y="689074"/>
                  <a:pt x="4805120" y="689074"/>
                </a:cubicBezTo>
                <a:lnTo>
                  <a:pt x="114869" y="689074"/>
                </a:lnTo>
                <a:cubicBezTo>
                  <a:pt x="51429" y="689074"/>
                  <a:pt x="0" y="637645"/>
                  <a:pt x="0" y="574205"/>
                </a:cubicBezTo>
                <a:lnTo>
                  <a:pt x="0" y="114869"/>
                </a:lnTo>
                <a:close/>
              </a:path>
            </a:pathLst>
          </a:cu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0108" tIns="190108" rIns="190108" bIns="190108" numCol="1" spcCol="1270" anchor="ctr" anchorCtr="0">
            <a:noAutofit/>
          </a:bodyPr>
          <a:lstStyle/>
          <a:p>
            <a:pPr marL="0" lvl="0" indent="0" algn="just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produk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simpanan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yang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dapat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ditarik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dengan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cek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atau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bilyet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giro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selain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sz="1600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kartu</a:t>
            </a:r>
            <a:r>
              <a:rPr lang="en-US" sz="1600" kern="1200" dirty="0">
                <a:solidFill>
                  <a:srgbClr val="236B91"/>
                </a:solidFill>
                <a:latin typeface="Candara" panose="020E0502030303020204" pitchFamily="34" charset="0"/>
              </a:rPr>
              <a:t> ATM</a:t>
            </a:r>
            <a:endParaRPr lang="en-ID" sz="1600" kern="1200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A4924BB-EA39-68F7-4CA2-76A6177A4D0A}"/>
              </a:ext>
            </a:extLst>
          </p:cNvPr>
          <p:cNvSpPr/>
          <p:nvPr/>
        </p:nvSpPr>
        <p:spPr>
          <a:xfrm rot="1017292">
            <a:off x="7772662" y="506552"/>
            <a:ext cx="914400" cy="914400"/>
          </a:xfrm>
          <a:prstGeom prst="ellipse">
            <a:avLst/>
          </a:prstGeom>
          <a:solidFill>
            <a:srgbClr val="EF53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ndara" panose="020E0502030303020204" pitchFamily="34" charset="0"/>
              </a:rPr>
              <a:t>1</a:t>
            </a:r>
            <a:endParaRPr lang="en-ID" sz="3200" b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359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hlinkClick r:id="rId3" action="ppaction://hlinksldjump"/>
            <a:extLst>
              <a:ext uri="{FF2B5EF4-FFF2-40B4-BE49-F238E27FC236}">
                <a16:creationId xmlns:a16="http://schemas.microsoft.com/office/drawing/2014/main" id="{652EA5A8-9FD6-7289-E0CD-495321A176DB}"/>
              </a:ext>
            </a:extLst>
          </p:cNvPr>
          <p:cNvSpPr/>
          <p:nvPr/>
        </p:nvSpPr>
        <p:spPr>
          <a:xfrm>
            <a:off x="1931693" y="285750"/>
            <a:ext cx="5280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dan Usaha Bank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A4924BB-EA39-68F7-4CA2-76A6177A4D0A}"/>
              </a:ext>
            </a:extLst>
          </p:cNvPr>
          <p:cNvSpPr/>
          <p:nvPr/>
        </p:nvSpPr>
        <p:spPr>
          <a:xfrm rot="1017292">
            <a:off x="7809535" y="393090"/>
            <a:ext cx="914400" cy="914400"/>
          </a:xfrm>
          <a:prstGeom prst="ellipse">
            <a:avLst/>
          </a:prstGeom>
          <a:solidFill>
            <a:srgbClr val="EF53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ndara" panose="020E0502030303020204" pitchFamily="34" charset="0"/>
              </a:rPr>
              <a:t>2</a:t>
            </a:r>
            <a:endParaRPr lang="en-ID" sz="3200" b="1" dirty="0">
              <a:latin typeface="Candara" panose="020E0502030303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5D48ADF-7F83-417C-45ED-9203A1F44C64}"/>
              </a:ext>
            </a:extLst>
          </p:cNvPr>
          <p:cNvGrpSpPr/>
          <p:nvPr/>
        </p:nvGrpSpPr>
        <p:grpSpPr>
          <a:xfrm>
            <a:off x="692850" y="1623021"/>
            <a:ext cx="2456781" cy="2929929"/>
            <a:chOff x="7493281" y="1069360"/>
            <a:chExt cx="4162095" cy="5039942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0E4B287-A38A-87F8-B65B-55D9710FA682}"/>
                </a:ext>
              </a:extLst>
            </p:cNvPr>
            <p:cNvSpPr/>
            <p:nvPr/>
          </p:nvSpPr>
          <p:spPr>
            <a:xfrm>
              <a:off x="7493281" y="1069360"/>
              <a:ext cx="4162095" cy="503994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236B91"/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247650" rIns="247650" bIns="404071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400" kern="1200" dirty="0">
                <a:solidFill>
                  <a:srgbClr val="236B9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CC18352-E3DE-E166-90C2-DA6C777539DE}"/>
                </a:ext>
              </a:extLst>
            </p:cNvPr>
            <p:cNvSpPr/>
            <p:nvPr/>
          </p:nvSpPr>
          <p:spPr>
            <a:xfrm>
              <a:off x="7896335" y="2316697"/>
              <a:ext cx="3363811" cy="1064551"/>
            </a:xfrm>
            <a:prstGeom prst="roundRect">
              <a:avLst/>
            </a:prstGeom>
            <a:solidFill>
              <a:srgbClr val="236B91"/>
            </a:solidFill>
            <a:ln>
              <a:solidFill>
                <a:srgbClr val="236B9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3420" tIns="137860" rIns="173420" bIns="137860" numCol="1" spcCol="1270" anchor="ctr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i="1" dirty="0">
                  <a:solidFill>
                    <a:schemeClr val="bg1"/>
                  </a:solidFill>
                  <a:latin typeface="Candara" panose="020E0502030303020204" pitchFamily="34" charset="0"/>
                </a:rPr>
                <a:t>bai‘ al 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murabahah</a:t>
              </a:r>
              <a:r>
                <a:rPr lang="en-US" sz="16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DEBD813-239F-788B-98A8-8D047B4584CA}"/>
                </a:ext>
              </a:extLst>
            </p:cNvPr>
            <p:cNvSpPr/>
            <p:nvPr/>
          </p:nvSpPr>
          <p:spPr>
            <a:xfrm>
              <a:off x="7896336" y="3545026"/>
              <a:ext cx="3363811" cy="1064551"/>
            </a:xfrm>
            <a:prstGeom prst="roundRect">
              <a:avLst/>
            </a:prstGeom>
            <a:solidFill>
              <a:srgbClr val="236B91"/>
            </a:solidFill>
            <a:ln>
              <a:solidFill>
                <a:srgbClr val="236B9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3420" tIns="137860" rIns="173420" bIns="137860" numCol="1" spcCol="1270" anchor="ctr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i="1" dirty="0">
                  <a:solidFill>
                    <a:schemeClr val="bg1"/>
                  </a:solidFill>
                  <a:latin typeface="Candara" panose="020E0502030303020204" pitchFamily="34" charset="0"/>
                </a:rPr>
                <a:t>bai‘ as 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salam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6FED116-3F20-370D-6B3F-C2C4E805D8FF}"/>
                </a:ext>
              </a:extLst>
            </p:cNvPr>
            <p:cNvSpPr/>
            <p:nvPr/>
          </p:nvSpPr>
          <p:spPr>
            <a:xfrm>
              <a:off x="7896336" y="4773354"/>
              <a:ext cx="3363811" cy="1064551"/>
            </a:xfrm>
            <a:prstGeom prst="roundRect">
              <a:avLst/>
            </a:prstGeom>
            <a:solidFill>
              <a:srgbClr val="236B91"/>
            </a:solidFill>
            <a:ln>
              <a:solidFill>
                <a:srgbClr val="236B9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3420" tIns="137860" rIns="173420" bIns="137860" numCol="1" spcCol="1270" anchor="ctr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i="1" dirty="0">
                  <a:solidFill>
                    <a:schemeClr val="bg1"/>
                  </a:solidFill>
                  <a:latin typeface="Candara" panose="020E0502030303020204" pitchFamily="34" charset="0"/>
                </a:rPr>
                <a:t>bai‘ al 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istisna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FDC3DD9-D041-ABD8-BA2F-770D99957D7D}"/>
                </a:ext>
              </a:extLst>
            </p:cNvPr>
            <p:cNvSpPr txBox="1"/>
            <p:nvPr/>
          </p:nvSpPr>
          <p:spPr>
            <a:xfrm>
              <a:off x="8005142" y="1403348"/>
              <a:ext cx="3130549" cy="702896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236B91"/>
                  </a:solidFill>
                  <a:latin typeface="Candara" panose="020E0502030303020204" pitchFamily="34" charset="0"/>
                </a:rPr>
                <a:t>Sistem</a:t>
              </a:r>
              <a:r>
                <a:rPr lang="en-US" b="1" dirty="0">
                  <a:solidFill>
                    <a:srgbClr val="236B91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236B91"/>
                  </a:solidFill>
                  <a:latin typeface="Candara" panose="020E0502030303020204" pitchFamily="34" charset="0"/>
                </a:rPr>
                <a:t>Jual</a:t>
              </a:r>
              <a:r>
                <a:rPr lang="en-US" b="1" dirty="0">
                  <a:solidFill>
                    <a:srgbClr val="236B91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236B91"/>
                  </a:solidFill>
                  <a:latin typeface="Candara" panose="020E0502030303020204" pitchFamily="34" charset="0"/>
                </a:rPr>
                <a:t>Beli</a:t>
              </a:r>
              <a:endParaRPr lang="en-ID" b="1" dirty="0">
                <a:solidFill>
                  <a:srgbClr val="236B9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933FDAD-588F-D055-ED8E-7C551BBAB636}"/>
              </a:ext>
            </a:extLst>
          </p:cNvPr>
          <p:cNvGrpSpPr/>
          <p:nvPr/>
        </p:nvGrpSpPr>
        <p:grpSpPr>
          <a:xfrm>
            <a:off x="6096736" y="2783544"/>
            <a:ext cx="2456781" cy="1769406"/>
            <a:chOff x="7489371" y="1069360"/>
            <a:chExt cx="4162095" cy="2580754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854E3D9-B74D-10E0-FCCE-6D268F01F851}"/>
                </a:ext>
              </a:extLst>
            </p:cNvPr>
            <p:cNvSpPr/>
            <p:nvPr/>
          </p:nvSpPr>
          <p:spPr>
            <a:xfrm>
              <a:off x="7489371" y="1069360"/>
              <a:ext cx="4162095" cy="258075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236B91"/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247650" rIns="247650" bIns="404071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400" kern="1200" dirty="0">
                <a:solidFill>
                  <a:srgbClr val="236B91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3AF2A97-0237-8081-879C-07C98182184E}"/>
                </a:ext>
              </a:extLst>
            </p:cNvPr>
            <p:cNvSpPr/>
            <p:nvPr/>
          </p:nvSpPr>
          <p:spPr>
            <a:xfrm>
              <a:off x="7896335" y="1961339"/>
              <a:ext cx="3363811" cy="1508868"/>
            </a:xfrm>
            <a:prstGeom prst="roundRect">
              <a:avLst/>
            </a:prstGeom>
            <a:solidFill>
              <a:srgbClr val="236B9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3420" tIns="137860" rIns="173420" bIns="137860" numCol="1" spcCol="1270" anchor="ctr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bank </a:t>
              </a:r>
              <a:r>
                <a:rPr lang="en-US" sz="1600" kern="12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sebagai</a:t>
              </a: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pemberi</a:t>
              </a: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sewa</a:t>
              </a: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kern="12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nasabah</a:t>
              </a: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sebagai</a:t>
              </a: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penyewa</a:t>
              </a: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CB4DE3A-A703-4499-E72D-73541577D05F}"/>
                </a:ext>
              </a:extLst>
            </p:cNvPr>
            <p:cNvSpPr txBox="1"/>
            <p:nvPr/>
          </p:nvSpPr>
          <p:spPr>
            <a:xfrm>
              <a:off x="8004494" y="1316154"/>
              <a:ext cx="3130549" cy="595994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236B91"/>
                  </a:solidFill>
                  <a:latin typeface="Candara" panose="020E0502030303020204" pitchFamily="34" charset="0"/>
                </a:rPr>
                <a:t>Sistem</a:t>
              </a:r>
              <a:r>
                <a:rPr lang="en-US" b="1" dirty="0">
                  <a:solidFill>
                    <a:srgbClr val="236B91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236B91"/>
                  </a:solidFill>
                  <a:latin typeface="Candara" panose="020E0502030303020204" pitchFamily="34" charset="0"/>
                </a:rPr>
                <a:t>Sewa</a:t>
              </a:r>
              <a:endParaRPr lang="en-ID" b="1" dirty="0">
                <a:solidFill>
                  <a:srgbClr val="236B9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7935A2E-5633-57AA-FF70-E507A87E5D32}"/>
              </a:ext>
            </a:extLst>
          </p:cNvPr>
          <p:cNvGrpSpPr/>
          <p:nvPr/>
        </p:nvGrpSpPr>
        <p:grpSpPr>
          <a:xfrm>
            <a:off x="3319665" y="2214916"/>
            <a:ext cx="2456781" cy="2338034"/>
            <a:chOff x="4252964" y="1623508"/>
            <a:chExt cx="3449028" cy="3282321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1CD6092-4A22-1F02-DDBA-D1339D609F1B}"/>
                </a:ext>
              </a:extLst>
            </p:cNvPr>
            <p:cNvGrpSpPr/>
            <p:nvPr/>
          </p:nvGrpSpPr>
          <p:grpSpPr>
            <a:xfrm>
              <a:off x="4252964" y="1623508"/>
              <a:ext cx="3449028" cy="3282321"/>
              <a:chOff x="7489371" y="1069360"/>
              <a:chExt cx="4162095" cy="5039942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FD53E04-DB81-04E2-D3A3-15E81ADF6145}"/>
                  </a:ext>
                </a:extLst>
              </p:cNvPr>
              <p:cNvSpPr/>
              <p:nvPr/>
            </p:nvSpPr>
            <p:spPr>
              <a:xfrm>
                <a:off x="7489371" y="1069360"/>
                <a:ext cx="4162095" cy="503994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236B91"/>
                </a:solidFill>
              </a:ln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247650" rIns="247650" bIns="4040717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5400" kern="1200" dirty="0">
                  <a:solidFill>
                    <a:srgbClr val="236B91"/>
                  </a:solidFill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DDD991AF-BDEE-5B71-9204-FDE641D0A567}"/>
                  </a:ext>
                </a:extLst>
              </p:cNvPr>
              <p:cNvSpPr txBox="1"/>
              <p:nvPr/>
            </p:nvSpPr>
            <p:spPr>
              <a:xfrm>
                <a:off x="8012964" y="1352992"/>
                <a:ext cx="3130549" cy="1541469"/>
              </a:xfrm>
              <a:prstGeom prst="round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err="1">
                    <a:solidFill>
                      <a:srgbClr val="236B91"/>
                    </a:solidFill>
                    <a:latin typeface="Candara" panose="020E0502030303020204" pitchFamily="34" charset="0"/>
                  </a:rPr>
                  <a:t>Sistem</a:t>
                </a:r>
                <a:r>
                  <a:rPr lang="en-US" b="1" dirty="0">
                    <a:solidFill>
                      <a:srgbClr val="236B9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b="1" dirty="0" err="1">
                    <a:solidFill>
                      <a:srgbClr val="236B91"/>
                    </a:solidFill>
                    <a:latin typeface="Candara" panose="020E0502030303020204" pitchFamily="34" charset="0"/>
                  </a:rPr>
                  <a:t>Bagi</a:t>
                </a:r>
                <a:r>
                  <a:rPr lang="en-US" b="1" dirty="0">
                    <a:solidFill>
                      <a:srgbClr val="236B91"/>
                    </a:solidFill>
                    <a:latin typeface="Candara" panose="020E0502030303020204" pitchFamily="34" charset="0"/>
                  </a:rPr>
                  <a:t> Hasil</a:t>
                </a:r>
                <a:endParaRPr lang="en-ID" b="1" dirty="0">
                  <a:solidFill>
                    <a:srgbClr val="236B91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B24A70B-F7A0-2CA6-ED5D-BB313875BC6D}"/>
                </a:ext>
              </a:extLst>
            </p:cNvPr>
            <p:cNvSpPr/>
            <p:nvPr/>
          </p:nvSpPr>
          <p:spPr>
            <a:xfrm>
              <a:off x="4583723" y="2662814"/>
              <a:ext cx="2787509" cy="882168"/>
            </a:xfrm>
            <a:prstGeom prst="roundRect">
              <a:avLst/>
            </a:prstGeom>
            <a:solidFill>
              <a:srgbClr val="236B9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3420" tIns="137860" rIns="173420" bIns="137860" numCol="1" spcCol="1270" anchor="ctr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i="1" dirty="0">
                  <a:solidFill>
                    <a:schemeClr val="bg1"/>
                  </a:solidFill>
                  <a:latin typeface="Candara" panose="020E0502030303020204" pitchFamily="34" charset="0"/>
                </a:rPr>
                <a:t>al-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mudarabah</a:t>
              </a:r>
              <a:endParaRPr lang="en-ID" sz="1600" i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7FE4956-D1F8-990F-EA41-E9CDFF53CEC1}"/>
                </a:ext>
              </a:extLst>
            </p:cNvPr>
            <p:cNvSpPr/>
            <p:nvPr/>
          </p:nvSpPr>
          <p:spPr>
            <a:xfrm>
              <a:off x="4583723" y="3764298"/>
              <a:ext cx="2787509" cy="882168"/>
            </a:xfrm>
            <a:prstGeom prst="roundRect">
              <a:avLst/>
            </a:prstGeom>
            <a:solidFill>
              <a:srgbClr val="236B9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3420" tIns="137860" rIns="173420" bIns="137860" numCol="1" spcCol="1270" anchor="ctr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i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al-</a:t>
              </a:r>
              <a:r>
                <a:rPr lang="en-US" sz="1600" i="1" kern="12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mus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yarakah</a:t>
              </a:r>
              <a:endParaRPr lang="en-ID" sz="1600" i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5B4CB79A-04B1-F215-4929-8D0443BBAB7C}"/>
              </a:ext>
            </a:extLst>
          </p:cNvPr>
          <p:cNvSpPr/>
          <p:nvPr/>
        </p:nvSpPr>
        <p:spPr>
          <a:xfrm>
            <a:off x="3429004" y="1307126"/>
            <a:ext cx="4095219" cy="549106"/>
          </a:xfrm>
          <a:custGeom>
            <a:avLst/>
            <a:gdLst>
              <a:gd name="connsiteX0" fmla="*/ 0 w 5650407"/>
              <a:gd name="connsiteY0" fmla="*/ 68907 h 689074"/>
              <a:gd name="connsiteX1" fmla="*/ 68907 w 5650407"/>
              <a:gd name="connsiteY1" fmla="*/ 0 h 689074"/>
              <a:gd name="connsiteX2" fmla="*/ 5581500 w 5650407"/>
              <a:gd name="connsiteY2" fmla="*/ 0 h 689074"/>
              <a:gd name="connsiteX3" fmla="*/ 5650407 w 5650407"/>
              <a:gd name="connsiteY3" fmla="*/ 68907 h 689074"/>
              <a:gd name="connsiteX4" fmla="*/ 5650407 w 5650407"/>
              <a:gd name="connsiteY4" fmla="*/ 620167 h 689074"/>
              <a:gd name="connsiteX5" fmla="*/ 5581500 w 5650407"/>
              <a:gd name="connsiteY5" fmla="*/ 689074 h 689074"/>
              <a:gd name="connsiteX6" fmla="*/ 68907 w 5650407"/>
              <a:gd name="connsiteY6" fmla="*/ 689074 h 689074"/>
              <a:gd name="connsiteX7" fmla="*/ 0 w 5650407"/>
              <a:gd name="connsiteY7" fmla="*/ 620167 h 689074"/>
              <a:gd name="connsiteX8" fmla="*/ 0 w 5650407"/>
              <a:gd name="connsiteY8" fmla="*/ 68907 h 68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0407" h="689074">
                <a:moveTo>
                  <a:pt x="0" y="68907"/>
                </a:moveTo>
                <a:cubicBezTo>
                  <a:pt x="0" y="30851"/>
                  <a:pt x="30851" y="0"/>
                  <a:pt x="68907" y="0"/>
                </a:cubicBezTo>
                <a:lnTo>
                  <a:pt x="5581500" y="0"/>
                </a:lnTo>
                <a:cubicBezTo>
                  <a:pt x="5619556" y="0"/>
                  <a:pt x="5650407" y="30851"/>
                  <a:pt x="5650407" y="68907"/>
                </a:cubicBezTo>
                <a:lnTo>
                  <a:pt x="5650407" y="620167"/>
                </a:lnTo>
                <a:cubicBezTo>
                  <a:pt x="5650407" y="658223"/>
                  <a:pt x="5619556" y="689074"/>
                  <a:pt x="5581500" y="689074"/>
                </a:cubicBezTo>
                <a:lnTo>
                  <a:pt x="68907" y="689074"/>
                </a:lnTo>
                <a:cubicBezTo>
                  <a:pt x="30851" y="689074"/>
                  <a:pt x="0" y="658223"/>
                  <a:pt x="0" y="620167"/>
                </a:cubicBezTo>
                <a:lnTo>
                  <a:pt x="0" y="68907"/>
                </a:lnTo>
                <a:close/>
              </a:path>
            </a:pathLst>
          </a:custGeom>
          <a:solidFill>
            <a:srgbClr val="236B91"/>
          </a:solidFill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477" tIns="69712" rIns="94477" bIns="69712" numCol="1" spcCol="1270" anchor="ctr" anchorCtr="0">
            <a:noAutofit/>
          </a:bodyPr>
          <a:lstStyle/>
          <a:p>
            <a:pPr marL="0" lvl="0" indent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dirty="0" err="1">
                <a:latin typeface="Candara" panose="020E0502030303020204" pitchFamily="34" charset="0"/>
              </a:rPr>
              <a:t>Produk</a:t>
            </a:r>
            <a:r>
              <a:rPr lang="en-US" sz="2400" b="1" dirty="0"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latin typeface="Candara" panose="020E0502030303020204" pitchFamily="34" charset="0"/>
              </a:rPr>
              <a:t>Penyaluran</a:t>
            </a:r>
            <a:r>
              <a:rPr lang="en-US" sz="2400" b="1" dirty="0">
                <a:latin typeface="Candara" panose="020E0502030303020204" pitchFamily="34" charset="0"/>
              </a:rPr>
              <a:t> Dana</a:t>
            </a:r>
            <a:endParaRPr lang="en-ID" sz="2400" b="1" kern="12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061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hlinkClick r:id="rId3" action="ppaction://hlinksldjump"/>
            <a:extLst>
              <a:ext uri="{FF2B5EF4-FFF2-40B4-BE49-F238E27FC236}">
                <a16:creationId xmlns:a16="http://schemas.microsoft.com/office/drawing/2014/main" id="{652EA5A8-9FD6-7289-E0CD-495321A176DB}"/>
              </a:ext>
            </a:extLst>
          </p:cNvPr>
          <p:cNvSpPr/>
          <p:nvPr/>
        </p:nvSpPr>
        <p:spPr>
          <a:xfrm>
            <a:off x="1970968" y="361950"/>
            <a:ext cx="5280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dan Usaha Bank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A4924BB-EA39-68F7-4CA2-76A6177A4D0A}"/>
              </a:ext>
            </a:extLst>
          </p:cNvPr>
          <p:cNvSpPr/>
          <p:nvPr/>
        </p:nvSpPr>
        <p:spPr>
          <a:xfrm rot="1017292">
            <a:off x="7772662" y="506552"/>
            <a:ext cx="914400" cy="914400"/>
          </a:xfrm>
          <a:prstGeom prst="ellipse">
            <a:avLst/>
          </a:prstGeom>
          <a:solidFill>
            <a:srgbClr val="EF53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ndara" panose="020E0502030303020204" pitchFamily="34" charset="0"/>
              </a:rPr>
              <a:t>3</a:t>
            </a:r>
            <a:endParaRPr lang="en-ID" sz="3200" b="1" dirty="0">
              <a:latin typeface="Candara" panose="020E0502030303020204" pitchFamily="34" charset="0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3755B46-4A19-F805-6513-CA6995DDF602}"/>
              </a:ext>
            </a:extLst>
          </p:cNvPr>
          <p:cNvSpPr/>
          <p:nvPr/>
        </p:nvSpPr>
        <p:spPr>
          <a:xfrm>
            <a:off x="1746796" y="971550"/>
            <a:ext cx="5912410" cy="675620"/>
          </a:xfrm>
          <a:custGeom>
            <a:avLst/>
            <a:gdLst>
              <a:gd name="connsiteX0" fmla="*/ 0 w 5059263"/>
              <a:gd name="connsiteY0" fmla="*/ 73323 h 733226"/>
              <a:gd name="connsiteX1" fmla="*/ 73323 w 5059263"/>
              <a:gd name="connsiteY1" fmla="*/ 0 h 733226"/>
              <a:gd name="connsiteX2" fmla="*/ 4985940 w 5059263"/>
              <a:gd name="connsiteY2" fmla="*/ 0 h 733226"/>
              <a:gd name="connsiteX3" fmla="*/ 5059263 w 5059263"/>
              <a:gd name="connsiteY3" fmla="*/ 73323 h 733226"/>
              <a:gd name="connsiteX4" fmla="*/ 5059263 w 5059263"/>
              <a:gd name="connsiteY4" fmla="*/ 659903 h 733226"/>
              <a:gd name="connsiteX5" fmla="*/ 4985940 w 5059263"/>
              <a:gd name="connsiteY5" fmla="*/ 733226 h 733226"/>
              <a:gd name="connsiteX6" fmla="*/ 73323 w 5059263"/>
              <a:gd name="connsiteY6" fmla="*/ 733226 h 733226"/>
              <a:gd name="connsiteX7" fmla="*/ 0 w 5059263"/>
              <a:gd name="connsiteY7" fmla="*/ 659903 h 733226"/>
              <a:gd name="connsiteX8" fmla="*/ 0 w 5059263"/>
              <a:gd name="connsiteY8" fmla="*/ 73323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9263" h="733226">
                <a:moveTo>
                  <a:pt x="0" y="73323"/>
                </a:moveTo>
                <a:cubicBezTo>
                  <a:pt x="0" y="32828"/>
                  <a:pt x="32828" y="0"/>
                  <a:pt x="73323" y="0"/>
                </a:cubicBezTo>
                <a:lnTo>
                  <a:pt x="4985940" y="0"/>
                </a:lnTo>
                <a:cubicBezTo>
                  <a:pt x="5026435" y="0"/>
                  <a:pt x="5059263" y="32828"/>
                  <a:pt x="5059263" y="73323"/>
                </a:cubicBezTo>
                <a:lnTo>
                  <a:pt x="5059263" y="659903"/>
                </a:lnTo>
                <a:cubicBezTo>
                  <a:pt x="5059263" y="700398"/>
                  <a:pt x="5026435" y="733226"/>
                  <a:pt x="4985940" y="733226"/>
                </a:cubicBezTo>
                <a:lnTo>
                  <a:pt x="73323" y="733226"/>
                </a:lnTo>
                <a:cubicBezTo>
                  <a:pt x="32828" y="733226"/>
                  <a:pt x="0" y="700398"/>
                  <a:pt x="0" y="659903"/>
                </a:cubicBezTo>
                <a:lnTo>
                  <a:pt x="0" y="73323"/>
                </a:lnTo>
                <a:close/>
              </a:path>
            </a:pathLst>
          </a:custGeom>
          <a:solidFill>
            <a:srgbClr val="236B9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9580" tIns="73545" rIns="99580" bIns="73545" numCol="1" spcCol="1270" anchor="ctr" anchorCtr="0">
            <a:noAutofit/>
          </a:bodyPr>
          <a:lstStyle/>
          <a:p>
            <a:pPr marL="0" lvl="0" indent="0"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 err="1">
                <a:latin typeface="Candara" panose="020E0502030303020204" pitchFamily="34" charset="0"/>
              </a:rPr>
              <a:t>Produk</a:t>
            </a:r>
            <a:r>
              <a:rPr lang="en-US" sz="2400" b="1" kern="1200" dirty="0">
                <a:latin typeface="Candara" panose="020E0502030303020204" pitchFamily="34" charset="0"/>
              </a:rPr>
              <a:t> Jasa</a:t>
            </a:r>
            <a:endParaRPr lang="en-ID" sz="2400" b="1" kern="1200" dirty="0">
              <a:latin typeface="Candara" panose="020E0502030303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B3CFC1F-E986-B76A-9F86-54C4DE8CD64D}"/>
              </a:ext>
            </a:extLst>
          </p:cNvPr>
          <p:cNvSpPr/>
          <p:nvPr/>
        </p:nvSpPr>
        <p:spPr>
          <a:xfrm>
            <a:off x="1746796" y="1733550"/>
            <a:ext cx="1606004" cy="648000"/>
          </a:xfrm>
          <a:prstGeom prst="roundRect">
            <a:avLst>
              <a:gd name="adj" fmla="val 16670"/>
            </a:avLst>
          </a:pr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b="1" i="1" dirty="0" err="1">
                <a:solidFill>
                  <a:srgbClr val="236B91"/>
                </a:solidFill>
                <a:latin typeface="Candara" panose="020E0502030303020204" pitchFamily="34" charset="0"/>
              </a:rPr>
              <a:t>Wakalah</a:t>
            </a:r>
            <a:endParaRPr lang="en-ID" b="1" i="1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99BA2DB-30A5-D2B9-BA20-DFBB46B38C61}"/>
              </a:ext>
            </a:extLst>
          </p:cNvPr>
          <p:cNvSpPr/>
          <p:nvPr/>
        </p:nvSpPr>
        <p:spPr>
          <a:xfrm>
            <a:off x="3423195" y="1733550"/>
            <a:ext cx="4137650" cy="648000"/>
          </a:xfrm>
          <a:custGeom>
            <a:avLst/>
            <a:gdLst>
              <a:gd name="connsiteX0" fmla="*/ 0 w 4282043"/>
              <a:gd name="connsiteY0" fmla="*/ 122229 h 733226"/>
              <a:gd name="connsiteX1" fmla="*/ 122229 w 4282043"/>
              <a:gd name="connsiteY1" fmla="*/ 0 h 733226"/>
              <a:gd name="connsiteX2" fmla="*/ 4159814 w 4282043"/>
              <a:gd name="connsiteY2" fmla="*/ 0 h 733226"/>
              <a:gd name="connsiteX3" fmla="*/ 4282043 w 4282043"/>
              <a:gd name="connsiteY3" fmla="*/ 122229 h 733226"/>
              <a:gd name="connsiteX4" fmla="*/ 4282043 w 4282043"/>
              <a:gd name="connsiteY4" fmla="*/ 610997 h 733226"/>
              <a:gd name="connsiteX5" fmla="*/ 4159814 w 4282043"/>
              <a:gd name="connsiteY5" fmla="*/ 733226 h 733226"/>
              <a:gd name="connsiteX6" fmla="*/ 122229 w 4282043"/>
              <a:gd name="connsiteY6" fmla="*/ 733226 h 733226"/>
              <a:gd name="connsiteX7" fmla="*/ 0 w 4282043"/>
              <a:gd name="connsiteY7" fmla="*/ 610997 h 733226"/>
              <a:gd name="connsiteX8" fmla="*/ 0 w 4282043"/>
              <a:gd name="connsiteY8" fmla="*/ 122229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2043" h="733226">
                <a:moveTo>
                  <a:pt x="0" y="122229"/>
                </a:moveTo>
                <a:cubicBezTo>
                  <a:pt x="0" y="54724"/>
                  <a:pt x="54724" y="0"/>
                  <a:pt x="122229" y="0"/>
                </a:cubicBezTo>
                <a:lnTo>
                  <a:pt x="4159814" y="0"/>
                </a:lnTo>
                <a:cubicBezTo>
                  <a:pt x="4227319" y="0"/>
                  <a:pt x="4282043" y="54724"/>
                  <a:pt x="4282043" y="122229"/>
                </a:cubicBezTo>
                <a:lnTo>
                  <a:pt x="4282043" y="610997"/>
                </a:lnTo>
                <a:cubicBezTo>
                  <a:pt x="4282043" y="678502"/>
                  <a:pt x="4227319" y="733226"/>
                  <a:pt x="4159814" y="733226"/>
                </a:cubicBezTo>
                <a:lnTo>
                  <a:pt x="122229" y="733226"/>
                </a:lnTo>
                <a:cubicBezTo>
                  <a:pt x="54724" y="733226"/>
                  <a:pt x="0" y="678502"/>
                  <a:pt x="0" y="610997"/>
                </a:cubicBezTo>
                <a:lnTo>
                  <a:pt x="0" y="122229"/>
                </a:lnTo>
                <a:close/>
              </a:path>
            </a:pathLst>
          </a:cu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76" tIns="199376" rIns="199376" bIns="199376" numCol="1" spcCol="1270" anchor="ctr" anchorCtr="0">
            <a:noAutofit/>
          </a:bodyPr>
          <a:lstStyle/>
          <a:p>
            <a:pPr marL="0" lvl="0" indent="0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bank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sebagai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wakil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nasabah</a:t>
            </a:r>
            <a:endParaRPr lang="en-ID" kern="1200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44F2414-3A8D-5DEA-6800-C135DCBEC1E2}"/>
              </a:ext>
            </a:extLst>
          </p:cNvPr>
          <p:cNvSpPr/>
          <p:nvPr/>
        </p:nvSpPr>
        <p:spPr>
          <a:xfrm>
            <a:off x="1746796" y="2429530"/>
            <a:ext cx="1606004" cy="648000"/>
          </a:xfrm>
          <a:prstGeom prst="roundRect">
            <a:avLst>
              <a:gd name="adj" fmla="val 16670"/>
            </a:avLst>
          </a:pr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b="1" i="1" dirty="0" err="1">
                <a:solidFill>
                  <a:srgbClr val="236B91"/>
                </a:solidFill>
                <a:latin typeface="Candara" panose="020E0502030303020204" pitchFamily="34" charset="0"/>
              </a:rPr>
              <a:t>Kafalah</a:t>
            </a:r>
            <a:endParaRPr lang="en-ID" b="1" i="1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5208CED-B2D2-BA10-8B3E-9D1C501AB7EB}"/>
              </a:ext>
            </a:extLst>
          </p:cNvPr>
          <p:cNvSpPr/>
          <p:nvPr/>
        </p:nvSpPr>
        <p:spPr>
          <a:xfrm>
            <a:off x="3423195" y="2429530"/>
            <a:ext cx="4137650" cy="648000"/>
          </a:xfrm>
          <a:custGeom>
            <a:avLst/>
            <a:gdLst>
              <a:gd name="connsiteX0" fmla="*/ 0 w 4282043"/>
              <a:gd name="connsiteY0" fmla="*/ 122229 h 733226"/>
              <a:gd name="connsiteX1" fmla="*/ 122229 w 4282043"/>
              <a:gd name="connsiteY1" fmla="*/ 0 h 733226"/>
              <a:gd name="connsiteX2" fmla="*/ 4159814 w 4282043"/>
              <a:gd name="connsiteY2" fmla="*/ 0 h 733226"/>
              <a:gd name="connsiteX3" fmla="*/ 4282043 w 4282043"/>
              <a:gd name="connsiteY3" fmla="*/ 122229 h 733226"/>
              <a:gd name="connsiteX4" fmla="*/ 4282043 w 4282043"/>
              <a:gd name="connsiteY4" fmla="*/ 610997 h 733226"/>
              <a:gd name="connsiteX5" fmla="*/ 4159814 w 4282043"/>
              <a:gd name="connsiteY5" fmla="*/ 733226 h 733226"/>
              <a:gd name="connsiteX6" fmla="*/ 122229 w 4282043"/>
              <a:gd name="connsiteY6" fmla="*/ 733226 h 733226"/>
              <a:gd name="connsiteX7" fmla="*/ 0 w 4282043"/>
              <a:gd name="connsiteY7" fmla="*/ 610997 h 733226"/>
              <a:gd name="connsiteX8" fmla="*/ 0 w 4282043"/>
              <a:gd name="connsiteY8" fmla="*/ 122229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2043" h="733226">
                <a:moveTo>
                  <a:pt x="0" y="122229"/>
                </a:moveTo>
                <a:cubicBezTo>
                  <a:pt x="0" y="54724"/>
                  <a:pt x="54724" y="0"/>
                  <a:pt x="122229" y="0"/>
                </a:cubicBezTo>
                <a:lnTo>
                  <a:pt x="4159814" y="0"/>
                </a:lnTo>
                <a:cubicBezTo>
                  <a:pt x="4227319" y="0"/>
                  <a:pt x="4282043" y="54724"/>
                  <a:pt x="4282043" y="122229"/>
                </a:cubicBezTo>
                <a:lnTo>
                  <a:pt x="4282043" y="610997"/>
                </a:lnTo>
                <a:cubicBezTo>
                  <a:pt x="4282043" y="678502"/>
                  <a:pt x="4227319" y="733226"/>
                  <a:pt x="4159814" y="733226"/>
                </a:cubicBezTo>
                <a:lnTo>
                  <a:pt x="122229" y="733226"/>
                </a:lnTo>
                <a:cubicBezTo>
                  <a:pt x="54724" y="733226"/>
                  <a:pt x="0" y="678502"/>
                  <a:pt x="0" y="610997"/>
                </a:cubicBezTo>
                <a:lnTo>
                  <a:pt x="0" y="122229"/>
                </a:lnTo>
                <a:close/>
              </a:path>
            </a:pathLst>
          </a:cu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76" tIns="199376" rIns="199376" bIns="199376" numCol="1" spcCol="1270" anchor="ctr" anchorCtr="0">
            <a:noAutofit/>
          </a:bodyPr>
          <a:lstStyle/>
          <a:p>
            <a:pPr marL="0" lvl="0" indent="0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dirty="0" err="1">
                <a:solidFill>
                  <a:srgbClr val="236B91"/>
                </a:solidFill>
                <a:latin typeface="Candara" panose="020E0502030303020204" pitchFamily="34" charset="0"/>
              </a:rPr>
              <a:t>j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asa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penjamin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nasabah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dan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pemberian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garansi</a:t>
            </a:r>
            <a:endParaRPr lang="en-ID" kern="1200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DFF11A9-E0EE-264E-491C-A76DD0D58FC5}"/>
              </a:ext>
            </a:extLst>
          </p:cNvPr>
          <p:cNvSpPr/>
          <p:nvPr/>
        </p:nvSpPr>
        <p:spPr>
          <a:xfrm>
            <a:off x="1746796" y="3115330"/>
            <a:ext cx="1606004" cy="648000"/>
          </a:xfrm>
          <a:prstGeom prst="roundRect">
            <a:avLst>
              <a:gd name="adj" fmla="val 16670"/>
            </a:avLst>
          </a:pr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b="1" i="1" dirty="0" err="1">
                <a:solidFill>
                  <a:srgbClr val="236B91"/>
                </a:solidFill>
                <a:latin typeface="Candara" panose="020E0502030303020204" pitchFamily="34" charset="0"/>
              </a:rPr>
              <a:t>Hawalah</a:t>
            </a:r>
            <a:endParaRPr lang="en-ID" b="1" i="1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DAF166D-3440-1BD5-04D2-99EBFED4DBDE}"/>
              </a:ext>
            </a:extLst>
          </p:cNvPr>
          <p:cNvSpPr/>
          <p:nvPr/>
        </p:nvSpPr>
        <p:spPr>
          <a:xfrm>
            <a:off x="3423195" y="3115330"/>
            <a:ext cx="4137650" cy="648000"/>
          </a:xfrm>
          <a:custGeom>
            <a:avLst/>
            <a:gdLst>
              <a:gd name="connsiteX0" fmla="*/ 0 w 4282043"/>
              <a:gd name="connsiteY0" fmla="*/ 122229 h 733226"/>
              <a:gd name="connsiteX1" fmla="*/ 122229 w 4282043"/>
              <a:gd name="connsiteY1" fmla="*/ 0 h 733226"/>
              <a:gd name="connsiteX2" fmla="*/ 4159814 w 4282043"/>
              <a:gd name="connsiteY2" fmla="*/ 0 h 733226"/>
              <a:gd name="connsiteX3" fmla="*/ 4282043 w 4282043"/>
              <a:gd name="connsiteY3" fmla="*/ 122229 h 733226"/>
              <a:gd name="connsiteX4" fmla="*/ 4282043 w 4282043"/>
              <a:gd name="connsiteY4" fmla="*/ 610997 h 733226"/>
              <a:gd name="connsiteX5" fmla="*/ 4159814 w 4282043"/>
              <a:gd name="connsiteY5" fmla="*/ 733226 h 733226"/>
              <a:gd name="connsiteX6" fmla="*/ 122229 w 4282043"/>
              <a:gd name="connsiteY6" fmla="*/ 733226 h 733226"/>
              <a:gd name="connsiteX7" fmla="*/ 0 w 4282043"/>
              <a:gd name="connsiteY7" fmla="*/ 610997 h 733226"/>
              <a:gd name="connsiteX8" fmla="*/ 0 w 4282043"/>
              <a:gd name="connsiteY8" fmla="*/ 122229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2043" h="733226">
                <a:moveTo>
                  <a:pt x="0" y="122229"/>
                </a:moveTo>
                <a:cubicBezTo>
                  <a:pt x="0" y="54724"/>
                  <a:pt x="54724" y="0"/>
                  <a:pt x="122229" y="0"/>
                </a:cubicBezTo>
                <a:lnTo>
                  <a:pt x="4159814" y="0"/>
                </a:lnTo>
                <a:cubicBezTo>
                  <a:pt x="4227319" y="0"/>
                  <a:pt x="4282043" y="54724"/>
                  <a:pt x="4282043" y="122229"/>
                </a:cubicBezTo>
                <a:lnTo>
                  <a:pt x="4282043" y="610997"/>
                </a:lnTo>
                <a:cubicBezTo>
                  <a:pt x="4282043" y="678502"/>
                  <a:pt x="4227319" y="733226"/>
                  <a:pt x="4159814" y="733226"/>
                </a:cubicBezTo>
                <a:lnTo>
                  <a:pt x="122229" y="733226"/>
                </a:lnTo>
                <a:cubicBezTo>
                  <a:pt x="54724" y="733226"/>
                  <a:pt x="0" y="678502"/>
                  <a:pt x="0" y="610997"/>
                </a:cubicBezTo>
                <a:lnTo>
                  <a:pt x="0" y="122229"/>
                </a:lnTo>
                <a:close/>
              </a:path>
            </a:pathLst>
          </a:cu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76" tIns="199376" rIns="199376" bIns="199376" numCol="1" spcCol="1270" anchor="ctr" anchorCtr="0">
            <a:noAutofit/>
          </a:bodyPr>
          <a:lstStyle/>
          <a:p>
            <a:pPr marL="0" lvl="0" indent="0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dirty="0" err="1">
                <a:solidFill>
                  <a:srgbClr val="236B91"/>
                </a:solidFill>
                <a:latin typeface="Candara" panose="020E0502030303020204" pitchFamily="34" charset="0"/>
              </a:rPr>
              <a:t>j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asa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pengambilalihan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piutang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nasabah</a:t>
            </a:r>
            <a:endParaRPr lang="en-ID" kern="1200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0B88CFB-825E-3B8E-ED46-029C0B835331}"/>
              </a:ext>
            </a:extLst>
          </p:cNvPr>
          <p:cNvSpPr/>
          <p:nvPr/>
        </p:nvSpPr>
        <p:spPr>
          <a:xfrm>
            <a:off x="1746796" y="3801130"/>
            <a:ext cx="1606004" cy="648000"/>
          </a:xfrm>
          <a:prstGeom prst="roundRect">
            <a:avLst>
              <a:gd name="adj" fmla="val 16670"/>
            </a:avLst>
          </a:pr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b="1" i="1" dirty="0" err="1">
                <a:solidFill>
                  <a:srgbClr val="236B91"/>
                </a:solidFill>
                <a:latin typeface="Candara" panose="020E0502030303020204" pitchFamily="34" charset="0"/>
              </a:rPr>
              <a:t>Rahn</a:t>
            </a:r>
            <a:endParaRPr lang="en-ID" b="1" i="1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2B32321-9736-EF7F-8E16-304D7195F840}"/>
              </a:ext>
            </a:extLst>
          </p:cNvPr>
          <p:cNvSpPr/>
          <p:nvPr/>
        </p:nvSpPr>
        <p:spPr>
          <a:xfrm>
            <a:off x="3423195" y="3801130"/>
            <a:ext cx="4137650" cy="648000"/>
          </a:xfrm>
          <a:custGeom>
            <a:avLst/>
            <a:gdLst>
              <a:gd name="connsiteX0" fmla="*/ 0 w 4282043"/>
              <a:gd name="connsiteY0" fmla="*/ 122229 h 733226"/>
              <a:gd name="connsiteX1" fmla="*/ 122229 w 4282043"/>
              <a:gd name="connsiteY1" fmla="*/ 0 h 733226"/>
              <a:gd name="connsiteX2" fmla="*/ 4159814 w 4282043"/>
              <a:gd name="connsiteY2" fmla="*/ 0 h 733226"/>
              <a:gd name="connsiteX3" fmla="*/ 4282043 w 4282043"/>
              <a:gd name="connsiteY3" fmla="*/ 122229 h 733226"/>
              <a:gd name="connsiteX4" fmla="*/ 4282043 w 4282043"/>
              <a:gd name="connsiteY4" fmla="*/ 610997 h 733226"/>
              <a:gd name="connsiteX5" fmla="*/ 4159814 w 4282043"/>
              <a:gd name="connsiteY5" fmla="*/ 733226 h 733226"/>
              <a:gd name="connsiteX6" fmla="*/ 122229 w 4282043"/>
              <a:gd name="connsiteY6" fmla="*/ 733226 h 733226"/>
              <a:gd name="connsiteX7" fmla="*/ 0 w 4282043"/>
              <a:gd name="connsiteY7" fmla="*/ 610997 h 733226"/>
              <a:gd name="connsiteX8" fmla="*/ 0 w 4282043"/>
              <a:gd name="connsiteY8" fmla="*/ 122229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2043" h="733226">
                <a:moveTo>
                  <a:pt x="0" y="122229"/>
                </a:moveTo>
                <a:cubicBezTo>
                  <a:pt x="0" y="54724"/>
                  <a:pt x="54724" y="0"/>
                  <a:pt x="122229" y="0"/>
                </a:cubicBezTo>
                <a:lnTo>
                  <a:pt x="4159814" y="0"/>
                </a:lnTo>
                <a:cubicBezTo>
                  <a:pt x="4227319" y="0"/>
                  <a:pt x="4282043" y="54724"/>
                  <a:pt x="4282043" y="122229"/>
                </a:cubicBezTo>
                <a:lnTo>
                  <a:pt x="4282043" y="610997"/>
                </a:lnTo>
                <a:cubicBezTo>
                  <a:pt x="4282043" y="678502"/>
                  <a:pt x="4227319" y="733226"/>
                  <a:pt x="4159814" y="733226"/>
                </a:cubicBezTo>
                <a:lnTo>
                  <a:pt x="122229" y="733226"/>
                </a:lnTo>
                <a:cubicBezTo>
                  <a:pt x="54724" y="733226"/>
                  <a:pt x="0" y="678502"/>
                  <a:pt x="0" y="610997"/>
                </a:cubicBezTo>
                <a:lnTo>
                  <a:pt x="0" y="122229"/>
                </a:lnTo>
                <a:close/>
              </a:path>
            </a:pathLst>
          </a:custGeom>
          <a:noFill/>
          <a:ln>
            <a:solidFill>
              <a:srgbClr val="236B9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76" tIns="199376" rIns="199376" bIns="199376" numCol="1" spcCol="1270" anchor="ctr" anchorCtr="0">
            <a:noAutofit/>
          </a:bodyPr>
          <a:lstStyle/>
          <a:p>
            <a:pPr marL="0" lvl="0" indent="0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dirty="0" err="1">
                <a:solidFill>
                  <a:srgbClr val="236B91"/>
                </a:solidFill>
                <a:latin typeface="Candara" panose="020E0502030303020204" pitchFamily="34" charset="0"/>
              </a:rPr>
              <a:t>j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asa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berupa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gadai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dari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nasabah</a:t>
            </a:r>
            <a:r>
              <a:rPr lang="en-US" kern="1200" dirty="0">
                <a:solidFill>
                  <a:srgbClr val="236B91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236B91"/>
                </a:solidFill>
                <a:latin typeface="Candara" panose="020E0502030303020204" pitchFamily="34" charset="0"/>
              </a:rPr>
              <a:t>ke</a:t>
            </a:r>
            <a:r>
              <a:rPr lang="en-US" dirty="0" err="1">
                <a:solidFill>
                  <a:srgbClr val="236B91"/>
                </a:solidFill>
                <a:latin typeface="Candara" panose="020E0502030303020204" pitchFamily="34" charset="0"/>
              </a:rPr>
              <a:t>pada</a:t>
            </a:r>
            <a:r>
              <a:rPr lang="en-US" dirty="0">
                <a:solidFill>
                  <a:srgbClr val="236B91"/>
                </a:solidFill>
                <a:latin typeface="Candara" panose="020E0502030303020204" pitchFamily="34" charset="0"/>
              </a:rPr>
              <a:t> bank</a:t>
            </a:r>
            <a:endParaRPr lang="en-ID" kern="1200" dirty="0">
              <a:solidFill>
                <a:srgbClr val="236B9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4932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E756B8EC-B493-9A80-7545-19E752041259}"/>
              </a:ext>
            </a:extLst>
          </p:cNvPr>
          <p:cNvGrpSpPr/>
          <p:nvPr/>
        </p:nvGrpSpPr>
        <p:grpSpPr>
          <a:xfrm>
            <a:off x="-3048000" y="-552450"/>
            <a:ext cx="11270257" cy="5785826"/>
            <a:chOff x="-3790601" y="-850219"/>
            <a:chExt cx="15540150" cy="7977866"/>
          </a:xfrm>
        </p:grpSpPr>
        <p:sp>
          <p:nvSpPr>
            <p:cNvPr id="18" name="Block Arc 17">
              <a:extLst>
                <a:ext uri="{FF2B5EF4-FFF2-40B4-BE49-F238E27FC236}">
                  <a16:creationId xmlns:a16="http://schemas.microsoft.com/office/drawing/2014/main" id="{808E48D6-96FA-0A2B-CC46-DB50DF462ABF}"/>
                </a:ext>
              </a:extLst>
            </p:cNvPr>
            <p:cNvSpPr/>
            <p:nvPr/>
          </p:nvSpPr>
          <p:spPr>
            <a:xfrm>
              <a:off x="-3790601" y="-850219"/>
              <a:ext cx="7977866" cy="7977866"/>
            </a:xfrm>
            <a:prstGeom prst="blockArc">
              <a:avLst>
                <a:gd name="adj1" fmla="val 18900000"/>
                <a:gd name="adj2" fmla="val 2700000"/>
                <a:gd name="adj3" fmla="val 271"/>
              </a:avLst>
            </a:prstGeom>
            <a:solidFill>
              <a:srgbClr val="005C4A"/>
            </a:solidFill>
            <a:ln w="76200"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0C09887-B52A-D426-2549-6D7E9FCB44C0}"/>
                </a:ext>
              </a:extLst>
            </p:cNvPr>
            <p:cNvSpPr/>
            <p:nvPr/>
          </p:nvSpPr>
          <p:spPr>
            <a:xfrm>
              <a:off x="3376647" y="485122"/>
              <a:ext cx="8372902" cy="624086"/>
            </a:xfrm>
            <a:custGeom>
              <a:avLst/>
              <a:gdLst>
                <a:gd name="connsiteX0" fmla="*/ 0 w 8372902"/>
                <a:gd name="connsiteY0" fmla="*/ 0 h 624086"/>
                <a:gd name="connsiteX1" fmla="*/ 8372902 w 8372902"/>
                <a:gd name="connsiteY1" fmla="*/ 0 h 624086"/>
                <a:gd name="connsiteX2" fmla="*/ 8372902 w 8372902"/>
                <a:gd name="connsiteY2" fmla="*/ 624086 h 624086"/>
                <a:gd name="connsiteX3" fmla="*/ 0 w 8372902"/>
                <a:gd name="connsiteY3" fmla="*/ 624086 h 624086"/>
                <a:gd name="connsiteX4" fmla="*/ 0 w 8372902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2902" h="624086">
                  <a:moveTo>
                    <a:pt x="0" y="0"/>
                  </a:moveTo>
                  <a:lnTo>
                    <a:pt x="8372902" y="0"/>
                  </a:lnTo>
                  <a:lnTo>
                    <a:pt x="8372902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</a:t>
              </a:r>
              <a:r>
                <a:rPr lang="en-US" sz="165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endapat</a:t>
              </a:r>
              <a:r>
                <a:rPr lang="en-US" sz="165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keberkahan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52B1993-D4C3-13F8-F53D-D0E565CF45BF}"/>
                </a:ext>
              </a:extLst>
            </p:cNvPr>
            <p:cNvSpPr/>
            <p:nvPr/>
          </p:nvSpPr>
          <p:spPr>
            <a:xfrm>
              <a:off x="2934893" y="408926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39D1390-51B5-B212-E031-3799C84614A9}"/>
                </a:ext>
              </a:extLst>
            </p:cNvPr>
            <p:cNvSpPr/>
            <p:nvPr/>
          </p:nvSpPr>
          <p:spPr>
            <a:xfrm>
              <a:off x="3900067" y="1421133"/>
              <a:ext cx="7839418" cy="624086"/>
            </a:xfrm>
            <a:custGeom>
              <a:avLst/>
              <a:gdLst>
                <a:gd name="connsiteX0" fmla="*/ 0 w 7839418"/>
                <a:gd name="connsiteY0" fmla="*/ 0 h 624086"/>
                <a:gd name="connsiteX1" fmla="*/ 7839418 w 7839418"/>
                <a:gd name="connsiteY1" fmla="*/ 0 h 624086"/>
                <a:gd name="connsiteX2" fmla="*/ 7839418 w 7839418"/>
                <a:gd name="connsiteY2" fmla="*/ 624086 h 624086"/>
                <a:gd name="connsiteX3" fmla="*/ 0 w 7839418"/>
                <a:gd name="connsiteY3" fmla="*/ 624086 h 624086"/>
                <a:gd name="connsiteX4" fmla="*/ 0 w 7839418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9418" h="624086">
                  <a:moveTo>
                    <a:pt x="0" y="0"/>
                  </a:moveTo>
                  <a:lnTo>
                    <a:pt x="7839418" y="0"/>
                  </a:lnTo>
                  <a:lnTo>
                    <a:pt x="7839418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5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terhindar</a:t>
              </a:r>
              <a:r>
                <a:rPr lang="en-US" sz="165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65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praktik</a:t>
              </a:r>
              <a:r>
                <a:rPr lang="en-US" sz="165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riba</a:t>
              </a:r>
              <a:r>
                <a:rPr lang="en-US" sz="165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50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garar</a:t>
              </a:r>
              <a:r>
                <a:rPr lang="en-US" sz="1650" i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5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dan </a:t>
              </a:r>
              <a:r>
                <a:rPr lang="en-US" sz="1650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maysir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9BCF406-93AE-99B9-BB48-08F6E683E75A}"/>
                </a:ext>
              </a:extLst>
            </p:cNvPr>
            <p:cNvSpPr/>
            <p:nvPr/>
          </p:nvSpPr>
          <p:spPr>
            <a:xfrm>
              <a:off x="3510164" y="1344937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4BE8E93-E26E-8E4D-036F-86586E763F82}"/>
                </a:ext>
              </a:extLst>
            </p:cNvPr>
            <p:cNvSpPr/>
            <p:nvPr/>
          </p:nvSpPr>
          <p:spPr>
            <a:xfrm>
              <a:off x="4134811" y="2357145"/>
              <a:ext cx="7604674" cy="624086"/>
            </a:xfrm>
            <a:custGeom>
              <a:avLst/>
              <a:gdLst>
                <a:gd name="connsiteX0" fmla="*/ 0 w 7604674"/>
                <a:gd name="connsiteY0" fmla="*/ 0 h 624086"/>
                <a:gd name="connsiteX1" fmla="*/ 7604674 w 7604674"/>
                <a:gd name="connsiteY1" fmla="*/ 0 h 624086"/>
                <a:gd name="connsiteX2" fmla="*/ 7604674 w 7604674"/>
                <a:gd name="connsiteY2" fmla="*/ 624086 h 624086"/>
                <a:gd name="connsiteX3" fmla="*/ 0 w 7604674"/>
                <a:gd name="connsiteY3" fmla="*/ 624086 h 624086"/>
                <a:gd name="connsiteX4" fmla="*/ 0 w 7604674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674" h="624086">
                  <a:moveTo>
                    <a:pt x="0" y="0"/>
                  </a:moveTo>
                  <a:lnTo>
                    <a:pt x="7604674" y="0"/>
                  </a:lnTo>
                  <a:lnTo>
                    <a:pt x="7604674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akad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sesuai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prinsip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BAAD654-F5F6-5546-A666-D0DC6107E9C2}"/>
                </a:ext>
              </a:extLst>
            </p:cNvPr>
            <p:cNvSpPr/>
            <p:nvPr/>
          </p:nvSpPr>
          <p:spPr>
            <a:xfrm>
              <a:off x="3744908" y="2280949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BB8FBBA-6E79-1A0C-7A5E-2BA29CF2079B}"/>
                </a:ext>
              </a:extLst>
            </p:cNvPr>
            <p:cNvSpPr/>
            <p:nvPr/>
          </p:nvSpPr>
          <p:spPr>
            <a:xfrm>
              <a:off x="4134811" y="3292564"/>
              <a:ext cx="7604674" cy="624086"/>
            </a:xfrm>
            <a:custGeom>
              <a:avLst/>
              <a:gdLst>
                <a:gd name="connsiteX0" fmla="*/ 0 w 7604674"/>
                <a:gd name="connsiteY0" fmla="*/ 0 h 624086"/>
                <a:gd name="connsiteX1" fmla="*/ 7604674 w 7604674"/>
                <a:gd name="connsiteY1" fmla="*/ 0 h 624086"/>
                <a:gd name="connsiteX2" fmla="*/ 7604674 w 7604674"/>
                <a:gd name="connsiteY2" fmla="*/ 624086 h 624086"/>
                <a:gd name="connsiteX3" fmla="*/ 0 w 7604674"/>
                <a:gd name="connsiteY3" fmla="*/ 624086 h 624086"/>
                <a:gd name="connsiteX4" fmla="*/ 0 w 7604674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674" h="624086">
                  <a:moveTo>
                    <a:pt x="0" y="0"/>
                  </a:moveTo>
                  <a:lnTo>
                    <a:pt x="7604674" y="0"/>
                  </a:lnTo>
                  <a:lnTo>
                    <a:pt x="7604674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50" kern="1200" dirty="0" err="1">
                  <a:solidFill>
                    <a:srgbClr val="005C4A"/>
                  </a:solidFill>
                </a:rPr>
                <a:t>ada</a:t>
              </a:r>
              <a:r>
                <a:rPr lang="en-US" sz="1650" kern="1200" dirty="0">
                  <a:solidFill>
                    <a:srgbClr val="005C4A"/>
                  </a:solidFill>
                </a:rPr>
                <a:t> </a:t>
              </a:r>
              <a:r>
                <a:rPr lang="en-US" sz="1650" kern="1200" dirty="0" err="1">
                  <a:solidFill>
                    <a:srgbClr val="005C4A"/>
                  </a:solidFill>
                </a:rPr>
                <a:t>jaminan</a:t>
              </a:r>
              <a:r>
                <a:rPr lang="en-US" sz="1650" kern="1200" dirty="0">
                  <a:solidFill>
                    <a:srgbClr val="005C4A"/>
                  </a:solidFill>
                </a:rPr>
                <a:t> </a:t>
              </a:r>
              <a:r>
                <a:rPr lang="en-US" sz="1650" kern="1200" dirty="0" err="1">
                  <a:solidFill>
                    <a:srgbClr val="005C4A"/>
                  </a:solidFill>
                </a:rPr>
                <a:t>dari</a:t>
              </a:r>
              <a:r>
                <a:rPr lang="en-US" sz="1650" kern="1200" dirty="0">
                  <a:solidFill>
                    <a:srgbClr val="005C4A"/>
                  </a:solidFill>
                </a:rPr>
                <a:t> Lembaga </a:t>
              </a:r>
              <a:r>
                <a:rPr lang="en-US" sz="1650" kern="1200" dirty="0" err="1">
                  <a:solidFill>
                    <a:srgbClr val="005C4A"/>
                  </a:solidFill>
                </a:rPr>
                <a:t>Penjamin</a:t>
              </a:r>
              <a:r>
                <a:rPr lang="en-US" sz="1650" kern="1200" dirty="0">
                  <a:solidFill>
                    <a:srgbClr val="005C4A"/>
                  </a:solidFill>
                </a:rPr>
                <a:t> </a:t>
              </a:r>
              <a:r>
                <a:rPr lang="en-US" sz="1650" kern="1200" dirty="0" err="1">
                  <a:solidFill>
                    <a:srgbClr val="005C4A"/>
                  </a:solidFill>
                </a:rPr>
                <a:t>Simpanan</a:t>
              </a:r>
              <a:r>
                <a:rPr lang="en-US" sz="1650" kern="1200" dirty="0">
                  <a:solidFill>
                    <a:srgbClr val="005C4A"/>
                  </a:solidFill>
                </a:rPr>
                <a:t> (LPS)</a:t>
              </a:r>
              <a:endParaRPr lang="en-ID" sz="1650" kern="1200" dirty="0">
                <a:solidFill>
                  <a:srgbClr val="005C4A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2E23E0C-6415-5DEA-F78F-B37BFB5E60AB}"/>
                </a:ext>
              </a:extLst>
            </p:cNvPr>
            <p:cNvSpPr/>
            <p:nvPr/>
          </p:nvSpPr>
          <p:spPr>
            <a:xfrm>
              <a:off x="3744908" y="3216368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85D998C-FECC-EB04-0FA9-2EA19237C7F0}"/>
                </a:ext>
              </a:extLst>
            </p:cNvPr>
            <p:cNvSpPr/>
            <p:nvPr/>
          </p:nvSpPr>
          <p:spPr>
            <a:xfrm>
              <a:off x="3900067" y="4228576"/>
              <a:ext cx="7839418" cy="624086"/>
            </a:xfrm>
            <a:custGeom>
              <a:avLst/>
              <a:gdLst>
                <a:gd name="connsiteX0" fmla="*/ 0 w 7839418"/>
                <a:gd name="connsiteY0" fmla="*/ 0 h 624086"/>
                <a:gd name="connsiteX1" fmla="*/ 7839418 w 7839418"/>
                <a:gd name="connsiteY1" fmla="*/ 0 h 624086"/>
                <a:gd name="connsiteX2" fmla="*/ 7839418 w 7839418"/>
                <a:gd name="connsiteY2" fmla="*/ 624086 h 624086"/>
                <a:gd name="connsiteX3" fmla="*/ 0 w 7839418"/>
                <a:gd name="connsiteY3" fmla="*/ 624086 h 624086"/>
                <a:gd name="connsiteX4" fmla="*/ 0 w 7839418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9418" h="624086">
                  <a:moveTo>
                    <a:pt x="0" y="0"/>
                  </a:moveTo>
                  <a:lnTo>
                    <a:pt x="7839418" y="0"/>
                  </a:lnTo>
                  <a:lnTo>
                    <a:pt x="7839418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simpanan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nasabah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dipergunakan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sesuai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prinsip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syariah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0EA5CE1-E99D-28C8-3F9E-20021979A110}"/>
                </a:ext>
              </a:extLst>
            </p:cNvPr>
            <p:cNvSpPr/>
            <p:nvPr/>
          </p:nvSpPr>
          <p:spPr>
            <a:xfrm>
              <a:off x="3510164" y="4152380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5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0B3BF6D-AFEE-90D8-FCEF-2382F3C54FA7}"/>
                </a:ext>
              </a:extLst>
            </p:cNvPr>
            <p:cNvSpPr/>
            <p:nvPr/>
          </p:nvSpPr>
          <p:spPr>
            <a:xfrm>
              <a:off x="3386712" y="5164589"/>
              <a:ext cx="8352773" cy="624086"/>
            </a:xfrm>
            <a:custGeom>
              <a:avLst/>
              <a:gdLst>
                <a:gd name="connsiteX0" fmla="*/ 0 w 8352772"/>
                <a:gd name="connsiteY0" fmla="*/ 0 h 624086"/>
                <a:gd name="connsiteX1" fmla="*/ 8352772 w 8352772"/>
                <a:gd name="connsiteY1" fmla="*/ 0 h 624086"/>
                <a:gd name="connsiteX2" fmla="*/ 8352772 w 8352772"/>
                <a:gd name="connsiteY2" fmla="*/ 624086 h 624086"/>
                <a:gd name="connsiteX3" fmla="*/ 0 w 8352772"/>
                <a:gd name="connsiteY3" fmla="*/ 624086 h 624086"/>
                <a:gd name="connsiteX4" fmla="*/ 0 w 8352772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772" h="624086">
                  <a:moveTo>
                    <a:pt x="0" y="0"/>
                  </a:moveTo>
                  <a:lnTo>
                    <a:pt x="8352772" y="0"/>
                  </a:lnTo>
                  <a:lnTo>
                    <a:pt x="8352772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5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membantu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kemaslahatan</a:t>
              </a:r>
              <a:r>
                <a:rPr lang="en-US" sz="165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5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umat</a:t>
              </a:r>
              <a:endParaRPr lang="en-ID" sz="165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A0EDD6E-F8CD-2D1D-0DBE-C4AD73AFC3EB}"/>
                </a:ext>
              </a:extLst>
            </p:cNvPr>
            <p:cNvSpPr/>
            <p:nvPr/>
          </p:nvSpPr>
          <p:spPr>
            <a:xfrm>
              <a:off x="3028561" y="5078461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6</a:t>
              </a:r>
              <a:endParaRPr lang="en-ID" sz="2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7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E5275EF3-D013-B26B-C536-CA31ED5A4942}"/>
              </a:ext>
            </a:extLst>
          </p:cNvPr>
          <p:cNvSpPr txBox="1"/>
          <p:nvPr/>
        </p:nvSpPr>
        <p:spPr>
          <a:xfrm>
            <a:off x="299845" y="1792096"/>
            <a:ext cx="1681355" cy="10895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</a:pPr>
            <a:r>
              <a:rPr lang="en-ID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Manfaat</a:t>
            </a:r>
            <a:r>
              <a:rPr lang="en-ID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Bank Syariah</a:t>
            </a:r>
            <a:endParaRPr lang="en-ID" sz="24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733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120651652"/>
              </p:ext>
            </p:extLst>
          </p:nvPr>
        </p:nvGraphicFramePr>
        <p:xfrm>
          <a:off x="1066800" y="386013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64818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2514600" y="525299"/>
            <a:ext cx="45272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DE9007-0C53-382C-E1A0-D56A12E78E68}"/>
              </a:ext>
            </a:extLst>
          </p:cNvPr>
          <p:cNvSpPr txBox="1"/>
          <p:nvPr/>
        </p:nvSpPr>
        <p:spPr>
          <a:xfrm>
            <a:off x="5085832" y="1248311"/>
            <a:ext cx="29776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 syariah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bentuk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dikelola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berdasarkan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prinsip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syariat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Islam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bersumber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dari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Al-Qur’an dan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hadis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5E877D-07BD-A94A-1EFB-5640BED4F629}"/>
              </a:ext>
            </a:extLst>
          </p:cNvPr>
          <p:cNvSpPr txBox="1"/>
          <p:nvPr/>
        </p:nvSpPr>
        <p:spPr>
          <a:xfrm>
            <a:off x="762000" y="1248005"/>
            <a:ext cx="35190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perserikatan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bertujuan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memenuhi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keperluan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para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anggotanya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cara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menjual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barang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keperluan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sehari-hari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harga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murah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(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bermaksud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mencari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untung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).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6FBA073-98E0-A18F-65FF-4C9E63AE0B7D}"/>
              </a:ext>
            </a:extLst>
          </p:cNvPr>
          <p:cNvSpPr/>
          <p:nvPr/>
        </p:nvSpPr>
        <p:spPr>
          <a:xfrm>
            <a:off x="3643713" y="3191226"/>
            <a:ext cx="3671487" cy="1407925"/>
          </a:xfrm>
          <a:prstGeom prst="roundRect">
            <a:avLst/>
          </a:prstGeom>
          <a:solidFill>
            <a:schemeClr val="bg1"/>
          </a:solidFill>
          <a:ln w="101600" cmpd="thickThin">
            <a:solidFill>
              <a:srgbClr val="9FD66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" tIns="41275" rIns="41275" bIns="41275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syariah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sudah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menjalankan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usahanya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selama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25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tahun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terakhir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Jumlah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syariah di Indonesia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sudah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mencapai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6.000 unit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jumlah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anggota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lebih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dari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20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juta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orang.</a:t>
            </a:r>
            <a:endParaRPr lang="en-ID" sz="16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798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34680FE-8566-B1F5-5646-EBB76C1572DA}"/>
              </a:ext>
            </a:extLst>
          </p:cNvPr>
          <p:cNvGrpSpPr/>
          <p:nvPr/>
        </p:nvGrpSpPr>
        <p:grpSpPr>
          <a:xfrm>
            <a:off x="1774866" y="812468"/>
            <a:ext cx="5768934" cy="3171956"/>
            <a:chOff x="1774866" y="812468"/>
            <a:chExt cx="5768934" cy="317195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01F6A16-93FA-5BF2-756F-02506EA3D3D1}"/>
                </a:ext>
              </a:extLst>
            </p:cNvPr>
            <p:cNvGrpSpPr/>
            <p:nvPr/>
          </p:nvGrpSpPr>
          <p:grpSpPr>
            <a:xfrm>
              <a:off x="1774866" y="812468"/>
              <a:ext cx="5768934" cy="3171956"/>
              <a:chOff x="2366488" y="1083291"/>
              <a:chExt cx="7691912" cy="4229274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A8EBA58F-0DE0-969F-9055-FCB84CD71A15}"/>
                  </a:ext>
                </a:extLst>
              </p:cNvPr>
              <p:cNvGrpSpPr/>
              <p:nvPr/>
            </p:nvGrpSpPr>
            <p:grpSpPr>
              <a:xfrm>
                <a:off x="4455886" y="1248230"/>
                <a:ext cx="3280229" cy="1354217"/>
                <a:chOff x="3272968" y="799260"/>
                <a:chExt cx="3280229" cy="1354217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B7ACF33-BE8E-2F7F-E58D-7F2282A86BB4}"/>
                    </a:ext>
                  </a:extLst>
                </p:cNvPr>
                <p:cNvCxnSpPr/>
                <p:nvPr/>
              </p:nvCxnSpPr>
              <p:spPr>
                <a:xfrm>
                  <a:off x="3272968" y="2061025"/>
                  <a:ext cx="3280229" cy="0"/>
                </a:xfrm>
                <a:prstGeom prst="line">
                  <a:avLst/>
                </a:prstGeom>
                <a:ln w="76200">
                  <a:solidFill>
                    <a:srgbClr val="FB38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20AC3D-B2C0-22F8-D1FF-4AA71633E749}"/>
                    </a:ext>
                  </a:extLst>
                </p:cNvPr>
                <p:cNvSpPr txBox="1"/>
                <p:nvPr/>
              </p:nvSpPr>
              <p:spPr>
                <a:xfrm>
                  <a:off x="3614053" y="799260"/>
                  <a:ext cx="2939144" cy="1354217"/>
                </a:xfrm>
                <a:prstGeom prst="rect">
                  <a:avLst/>
                </a:prstGeom>
                <a:noFill/>
                <a:ln w="762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6000" b="1" dirty="0">
                      <a:solidFill>
                        <a:srgbClr val="FB3803"/>
                      </a:solidFill>
                      <a:latin typeface="Candara" panose="020E0502030303020204" pitchFamily="34" charset="0"/>
                    </a:rPr>
                    <a:t>Bab 5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373C83F-927B-AD11-BBB2-C84513C5C6B6}"/>
                  </a:ext>
                </a:extLst>
              </p:cNvPr>
              <p:cNvGrpSpPr/>
              <p:nvPr/>
            </p:nvGrpSpPr>
            <p:grpSpPr>
              <a:xfrm>
                <a:off x="2366488" y="1083291"/>
                <a:ext cx="7691912" cy="4229274"/>
                <a:chOff x="2366488" y="1083291"/>
                <a:chExt cx="7691912" cy="4229274"/>
              </a:xfrm>
            </p:grpSpPr>
            <p:sp>
              <p:nvSpPr>
                <p:cNvPr id="24" name="Flowchart: Process 23">
                  <a:extLst>
                    <a:ext uri="{FF2B5EF4-FFF2-40B4-BE49-F238E27FC236}">
                      <a16:creationId xmlns:a16="http://schemas.microsoft.com/office/drawing/2014/main" id="{5FE6D612-16D5-F6DF-552A-B7F94417F6C9}"/>
                    </a:ext>
                  </a:extLst>
                </p:cNvPr>
                <p:cNvSpPr/>
                <p:nvPr/>
              </p:nvSpPr>
              <p:spPr>
                <a:xfrm>
                  <a:off x="2380343" y="1088908"/>
                  <a:ext cx="7678057" cy="4223657"/>
                </a:xfrm>
                <a:prstGeom prst="flowChartProcess">
                  <a:avLst/>
                </a:prstGeom>
                <a:noFill/>
                <a:ln w="38100">
                  <a:solidFill>
                    <a:srgbClr val="FB38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/>
                </a:p>
              </p:txBody>
            </p:sp>
            <p:sp>
              <p:nvSpPr>
                <p:cNvPr id="25" name="Half Frame 24">
                  <a:extLst>
                    <a:ext uri="{FF2B5EF4-FFF2-40B4-BE49-F238E27FC236}">
                      <a16:creationId xmlns:a16="http://schemas.microsoft.com/office/drawing/2014/main" id="{F6DA4BCD-8B49-9226-7EF2-5F6197293E56}"/>
                    </a:ext>
                  </a:extLst>
                </p:cNvPr>
                <p:cNvSpPr/>
                <p:nvPr/>
              </p:nvSpPr>
              <p:spPr>
                <a:xfrm>
                  <a:off x="2366488" y="1083291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Half Frame 25">
                  <a:extLst>
                    <a:ext uri="{FF2B5EF4-FFF2-40B4-BE49-F238E27FC236}">
                      <a16:creationId xmlns:a16="http://schemas.microsoft.com/office/drawing/2014/main" id="{80B3BBAA-7D61-BC0E-0ADA-C37BFCCD0D36}"/>
                    </a:ext>
                  </a:extLst>
                </p:cNvPr>
                <p:cNvSpPr/>
                <p:nvPr/>
              </p:nvSpPr>
              <p:spPr>
                <a:xfrm rot="10800000">
                  <a:off x="9535885" y="4731992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6BA0A67-1633-E656-0ED7-CC7660BDC84C}"/>
                </a:ext>
              </a:extLst>
            </p:cNvPr>
            <p:cNvSpPr txBox="1"/>
            <p:nvPr/>
          </p:nvSpPr>
          <p:spPr>
            <a:xfrm>
              <a:off x="2177638" y="2133224"/>
              <a:ext cx="4985162" cy="1477328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Penerapan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Fikih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Muamalah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dalam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Asuransi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,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Perbankan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, dan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Koperasi</a:t>
              </a:r>
              <a:endParaRPr lang="en-ID" sz="30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7F06CCD-238E-4747-AE8A-B3E88A6FC2B9}"/>
              </a:ext>
            </a:extLst>
          </p:cNvPr>
          <p:cNvSpPr txBox="1"/>
          <p:nvPr/>
        </p:nvSpPr>
        <p:spPr>
          <a:xfrm>
            <a:off x="7696200" y="-19050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9FD661"/>
                </a:solidFill>
              </a:rPr>
              <a:t>sumber</a:t>
            </a:r>
            <a:r>
              <a:rPr lang="en-US" sz="1000" dirty="0">
                <a:solidFill>
                  <a:srgbClr val="9FD661"/>
                </a:solidFill>
              </a:rPr>
              <a:t>: pexels.com</a:t>
            </a:r>
            <a:endParaRPr lang="en-ID" sz="1000" dirty="0">
              <a:solidFill>
                <a:srgbClr val="9FD6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hlinkClick r:id="rId3" action="ppaction://hlinksldjump"/>
            <a:extLst>
              <a:ext uri="{FF2B5EF4-FFF2-40B4-BE49-F238E27FC236}">
                <a16:creationId xmlns:a16="http://schemas.microsoft.com/office/drawing/2014/main" id="{652EA5A8-9FD6-7289-E0CD-495321A176DB}"/>
              </a:ext>
            </a:extLst>
          </p:cNvPr>
          <p:cNvSpPr/>
          <p:nvPr/>
        </p:nvSpPr>
        <p:spPr>
          <a:xfrm>
            <a:off x="2128061" y="466000"/>
            <a:ext cx="4887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Dasar Hukum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77BF131-3955-B2C5-77AE-FEE379F77EE0}"/>
              </a:ext>
            </a:extLst>
          </p:cNvPr>
          <p:cNvSpPr/>
          <p:nvPr/>
        </p:nvSpPr>
        <p:spPr>
          <a:xfrm>
            <a:off x="986129" y="1069440"/>
            <a:ext cx="1603374" cy="1556410"/>
          </a:xfrm>
          <a:prstGeom prst="ellipse">
            <a:avLst/>
          </a:prstGeom>
          <a:solidFill>
            <a:srgbClr val="9FD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005C4A"/>
                </a:solidFill>
                <a:latin typeface="Candara" panose="020E0502030303020204" pitchFamily="34" charset="0"/>
              </a:rPr>
              <a:t>Al-Qur’an</a:t>
            </a:r>
            <a:endParaRPr lang="en-ID" sz="15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8F63085-00F7-39B1-AD02-8F1FDD4CD349}"/>
              </a:ext>
            </a:extLst>
          </p:cNvPr>
          <p:cNvSpPr/>
          <p:nvPr/>
        </p:nvSpPr>
        <p:spPr>
          <a:xfrm>
            <a:off x="979159" y="2859481"/>
            <a:ext cx="1610344" cy="1556409"/>
          </a:xfrm>
          <a:prstGeom prst="ellipse">
            <a:avLst/>
          </a:prstGeom>
          <a:solidFill>
            <a:srgbClr val="9FD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Hadis</a:t>
            </a:r>
            <a:endParaRPr lang="en-ID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09CC36A-50A9-734C-DB2A-AA5180AA8CAD}"/>
              </a:ext>
            </a:extLst>
          </p:cNvPr>
          <p:cNvSpPr/>
          <p:nvPr/>
        </p:nvSpPr>
        <p:spPr>
          <a:xfrm>
            <a:off x="3309623" y="1142692"/>
            <a:ext cx="1610343" cy="1556409"/>
          </a:xfrm>
          <a:prstGeom prst="ellipse">
            <a:avLst/>
          </a:prstGeom>
          <a:solidFill>
            <a:srgbClr val="9FD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Pancasila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sila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ke-5</a:t>
            </a:r>
            <a:endParaRPr lang="en-ID" sz="1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EC6D868-4DD0-7369-B983-DC84A5A56F62}"/>
              </a:ext>
            </a:extLst>
          </p:cNvPr>
          <p:cNvSpPr/>
          <p:nvPr/>
        </p:nvSpPr>
        <p:spPr>
          <a:xfrm>
            <a:off x="3226341" y="2830368"/>
            <a:ext cx="1610343" cy="1556409"/>
          </a:xfrm>
          <a:prstGeom prst="ellipse">
            <a:avLst/>
          </a:prstGeom>
          <a:solidFill>
            <a:srgbClr val="9FD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005C4A"/>
                </a:solidFill>
                <a:latin typeface="Candara" panose="020E0502030303020204" pitchFamily="34" charset="0"/>
              </a:rPr>
              <a:t>UUD 1945 </a:t>
            </a:r>
            <a:r>
              <a:rPr lang="en-US" sz="1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pasal</a:t>
            </a:r>
            <a:r>
              <a:rPr lang="en-US" sz="1400" b="1" dirty="0">
                <a:solidFill>
                  <a:srgbClr val="005C4A"/>
                </a:solidFill>
                <a:latin typeface="Candara" panose="020E0502030303020204" pitchFamily="34" charset="0"/>
              </a:rPr>
              <a:t> 33 </a:t>
            </a:r>
            <a:r>
              <a:rPr lang="en-US" sz="1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ayat</a:t>
            </a:r>
            <a:r>
              <a:rPr lang="en-US" sz="1400" b="1" dirty="0">
                <a:solidFill>
                  <a:srgbClr val="005C4A"/>
                </a:solidFill>
                <a:latin typeface="Candara" panose="020E0502030303020204" pitchFamily="34" charset="0"/>
              </a:rPr>
              <a:t> (1)</a:t>
            </a:r>
            <a:endParaRPr lang="en-ID" sz="1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F076199-3F79-4AEA-C3D9-15B8EF8A1DF3}"/>
              </a:ext>
            </a:extLst>
          </p:cNvPr>
          <p:cNvSpPr/>
          <p:nvPr/>
        </p:nvSpPr>
        <p:spPr>
          <a:xfrm>
            <a:off x="5640086" y="1539903"/>
            <a:ext cx="2517785" cy="2433459"/>
          </a:xfrm>
          <a:prstGeom prst="ellipse">
            <a:avLst/>
          </a:prstGeom>
          <a:solidFill>
            <a:srgbClr val="9FD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Peraturan</a:t>
            </a:r>
            <a:r>
              <a:rPr lang="en-US" sz="1300" b="1" dirty="0">
                <a:solidFill>
                  <a:srgbClr val="005C4A"/>
                </a:solidFill>
                <a:latin typeface="Candara" panose="020E0502030303020204" pitchFamily="34" charset="0"/>
              </a:rPr>
              <a:t> Menteri </a:t>
            </a:r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1300" b="1" dirty="0">
                <a:solidFill>
                  <a:srgbClr val="005C4A"/>
                </a:solidFill>
                <a:latin typeface="Candara" panose="020E0502030303020204" pitchFamily="34" charset="0"/>
              </a:rPr>
              <a:t> dan Usaha Kecil dan </a:t>
            </a:r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Menengah</a:t>
            </a:r>
            <a:r>
              <a:rPr lang="en-US" sz="1300" b="1" dirty="0">
                <a:solidFill>
                  <a:srgbClr val="005C4A"/>
                </a:solidFill>
                <a:latin typeface="Candara" panose="020E0502030303020204" pitchFamily="34" charset="0"/>
              </a:rPr>
              <a:t> (KUKM) No. 16/Per/M.UKM/IX/2015 </a:t>
            </a:r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sz="13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Pelaksanaan</a:t>
            </a:r>
            <a:r>
              <a:rPr lang="en-US" sz="13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sz="1300" b="1" dirty="0">
                <a:solidFill>
                  <a:srgbClr val="005C4A"/>
                </a:solidFill>
                <a:latin typeface="Candara" panose="020E0502030303020204" pitchFamily="34" charset="0"/>
              </a:rPr>
              <a:t> Usaha </a:t>
            </a:r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Simpan</a:t>
            </a:r>
            <a:r>
              <a:rPr lang="en-US" sz="13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Pinjam</a:t>
            </a:r>
            <a:r>
              <a:rPr lang="en-US" sz="1300" b="1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Pembiayaan</a:t>
            </a:r>
            <a:r>
              <a:rPr lang="en-US" sz="13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 oleh </a:t>
            </a:r>
            <a:r>
              <a:rPr lang="en-US" sz="13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endParaRPr lang="en-ID" sz="13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245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hlinkClick r:id="rId3" action="ppaction://hlinksldjump"/>
            <a:extLst>
              <a:ext uri="{FF2B5EF4-FFF2-40B4-BE49-F238E27FC236}">
                <a16:creationId xmlns:a16="http://schemas.microsoft.com/office/drawing/2014/main" id="{652EA5A8-9FD6-7289-E0CD-495321A176DB}"/>
              </a:ext>
            </a:extLst>
          </p:cNvPr>
          <p:cNvSpPr/>
          <p:nvPr/>
        </p:nvSpPr>
        <p:spPr>
          <a:xfrm>
            <a:off x="1641550" y="361950"/>
            <a:ext cx="5860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Usaha dan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A4924BB-EA39-68F7-4CA2-76A6177A4D0A}"/>
              </a:ext>
            </a:extLst>
          </p:cNvPr>
          <p:cNvSpPr/>
          <p:nvPr/>
        </p:nvSpPr>
        <p:spPr>
          <a:xfrm rot="1017292">
            <a:off x="7772662" y="506552"/>
            <a:ext cx="914400" cy="914400"/>
          </a:xfrm>
          <a:prstGeom prst="ellipse">
            <a:avLst/>
          </a:prstGeom>
          <a:solidFill>
            <a:srgbClr val="EF53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ndara" panose="020E0502030303020204" pitchFamily="34" charset="0"/>
              </a:rPr>
              <a:t>1</a:t>
            </a:r>
            <a:endParaRPr lang="en-ID" sz="3200" b="1" dirty="0">
              <a:latin typeface="Candara" panose="020E0502030303020204" pitchFamily="34" charset="0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3755B46-4A19-F805-6513-CA6995DDF602}"/>
              </a:ext>
            </a:extLst>
          </p:cNvPr>
          <p:cNvSpPr/>
          <p:nvPr/>
        </p:nvSpPr>
        <p:spPr>
          <a:xfrm>
            <a:off x="1746796" y="1061647"/>
            <a:ext cx="5678576" cy="675620"/>
          </a:xfrm>
          <a:custGeom>
            <a:avLst/>
            <a:gdLst>
              <a:gd name="connsiteX0" fmla="*/ 0 w 5059263"/>
              <a:gd name="connsiteY0" fmla="*/ 73323 h 733226"/>
              <a:gd name="connsiteX1" fmla="*/ 73323 w 5059263"/>
              <a:gd name="connsiteY1" fmla="*/ 0 h 733226"/>
              <a:gd name="connsiteX2" fmla="*/ 4985940 w 5059263"/>
              <a:gd name="connsiteY2" fmla="*/ 0 h 733226"/>
              <a:gd name="connsiteX3" fmla="*/ 5059263 w 5059263"/>
              <a:gd name="connsiteY3" fmla="*/ 73323 h 733226"/>
              <a:gd name="connsiteX4" fmla="*/ 5059263 w 5059263"/>
              <a:gd name="connsiteY4" fmla="*/ 659903 h 733226"/>
              <a:gd name="connsiteX5" fmla="*/ 4985940 w 5059263"/>
              <a:gd name="connsiteY5" fmla="*/ 733226 h 733226"/>
              <a:gd name="connsiteX6" fmla="*/ 73323 w 5059263"/>
              <a:gd name="connsiteY6" fmla="*/ 733226 h 733226"/>
              <a:gd name="connsiteX7" fmla="*/ 0 w 5059263"/>
              <a:gd name="connsiteY7" fmla="*/ 659903 h 733226"/>
              <a:gd name="connsiteX8" fmla="*/ 0 w 5059263"/>
              <a:gd name="connsiteY8" fmla="*/ 73323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9263" h="733226">
                <a:moveTo>
                  <a:pt x="0" y="73323"/>
                </a:moveTo>
                <a:cubicBezTo>
                  <a:pt x="0" y="32828"/>
                  <a:pt x="32828" y="0"/>
                  <a:pt x="73323" y="0"/>
                </a:cubicBezTo>
                <a:lnTo>
                  <a:pt x="4985940" y="0"/>
                </a:lnTo>
                <a:cubicBezTo>
                  <a:pt x="5026435" y="0"/>
                  <a:pt x="5059263" y="32828"/>
                  <a:pt x="5059263" y="73323"/>
                </a:cubicBezTo>
                <a:lnTo>
                  <a:pt x="5059263" y="659903"/>
                </a:lnTo>
                <a:cubicBezTo>
                  <a:pt x="5059263" y="700398"/>
                  <a:pt x="5026435" y="733226"/>
                  <a:pt x="4985940" y="733226"/>
                </a:cubicBezTo>
                <a:lnTo>
                  <a:pt x="73323" y="733226"/>
                </a:lnTo>
                <a:cubicBezTo>
                  <a:pt x="32828" y="733226"/>
                  <a:pt x="0" y="700398"/>
                  <a:pt x="0" y="659903"/>
                </a:cubicBezTo>
                <a:lnTo>
                  <a:pt x="0" y="73323"/>
                </a:lnTo>
                <a:close/>
              </a:path>
            </a:pathLst>
          </a:custGeom>
          <a:solidFill>
            <a:srgbClr val="9FD66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9580" tIns="73545" rIns="99580" bIns="73545" numCol="1" spcCol="1270" anchor="ctr" anchorCtr="0">
            <a:noAutofit/>
          </a:bodyPr>
          <a:lstStyle/>
          <a:p>
            <a:pPr marL="0" lvl="0" indent="0" algn="ctr" defTabSz="1822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Penghimpunan</a:t>
            </a:r>
            <a:r>
              <a:rPr lang="en-US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Dana</a:t>
            </a:r>
            <a:endParaRPr lang="en-ID" sz="2400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99BA2DB-30A5-D2B9-BA20-DFBB46B38C61}"/>
              </a:ext>
            </a:extLst>
          </p:cNvPr>
          <p:cNvSpPr/>
          <p:nvPr/>
        </p:nvSpPr>
        <p:spPr>
          <a:xfrm>
            <a:off x="1746796" y="1913744"/>
            <a:ext cx="5678575" cy="487030"/>
          </a:xfrm>
          <a:custGeom>
            <a:avLst/>
            <a:gdLst>
              <a:gd name="connsiteX0" fmla="*/ 0 w 4282043"/>
              <a:gd name="connsiteY0" fmla="*/ 122229 h 733226"/>
              <a:gd name="connsiteX1" fmla="*/ 122229 w 4282043"/>
              <a:gd name="connsiteY1" fmla="*/ 0 h 733226"/>
              <a:gd name="connsiteX2" fmla="*/ 4159814 w 4282043"/>
              <a:gd name="connsiteY2" fmla="*/ 0 h 733226"/>
              <a:gd name="connsiteX3" fmla="*/ 4282043 w 4282043"/>
              <a:gd name="connsiteY3" fmla="*/ 122229 h 733226"/>
              <a:gd name="connsiteX4" fmla="*/ 4282043 w 4282043"/>
              <a:gd name="connsiteY4" fmla="*/ 610997 h 733226"/>
              <a:gd name="connsiteX5" fmla="*/ 4159814 w 4282043"/>
              <a:gd name="connsiteY5" fmla="*/ 733226 h 733226"/>
              <a:gd name="connsiteX6" fmla="*/ 122229 w 4282043"/>
              <a:gd name="connsiteY6" fmla="*/ 733226 h 733226"/>
              <a:gd name="connsiteX7" fmla="*/ 0 w 4282043"/>
              <a:gd name="connsiteY7" fmla="*/ 610997 h 733226"/>
              <a:gd name="connsiteX8" fmla="*/ 0 w 4282043"/>
              <a:gd name="connsiteY8" fmla="*/ 122229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2043" h="733226">
                <a:moveTo>
                  <a:pt x="0" y="122229"/>
                </a:moveTo>
                <a:cubicBezTo>
                  <a:pt x="0" y="54724"/>
                  <a:pt x="54724" y="0"/>
                  <a:pt x="122229" y="0"/>
                </a:cubicBezTo>
                <a:lnTo>
                  <a:pt x="4159814" y="0"/>
                </a:lnTo>
                <a:cubicBezTo>
                  <a:pt x="4227319" y="0"/>
                  <a:pt x="4282043" y="54724"/>
                  <a:pt x="4282043" y="122229"/>
                </a:cubicBezTo>
                <a:lnTo>
                  <a:pt x="4282043" y="610997"/>
                </a:lnTo>
                <a:cubicBezTo>
                  <a:pt x="4282043" y="678502"/>
                  <a:pt x="4227319" y="733226"/>
                  <a:pt x="4159814" y="733226"/>
                </a:cubicBezTo>
                <a:lnTo>
                  <a:pt x="122229" y="733226"/>
                </a:lnTo>
                <a:cubicBezTo>
                  <a:pt x="54724" y="733226"/>
                  <a:pt x="0" y="678502"/>
                  <a:pt x="0" y="610997"/>
                </a:cubicBezTo>
                <a:lnTo>
                  <a:pt x="0" y="122229"/>
                </a:lnTo>
                <a:close/>
              </a:path>
            </a:pathLst>
          </a:custGeom>
          <a:noFill/>
          <a:ln>
            <a:solidFill>
              <a:srgbClr val="9FD66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76" tIns="199376" rIns="199376" bIns="199376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simpanan</a:t>
            </a:r>
            <a:r>
              <a:rPr lang="en-US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pokok</a:t>
            </a:r>
            <a:endParaRPr lang="en-ID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5208CED-B2D2-BA10-8B3E-9D1C501AB7EB}"/>
              </a:ext>
            </a:extLst>
          </p:cNvPr>
          <p:cNvSpPr/>
          <p:nvPr/>
        </p:nvSpPr>
        <p:spPr>
          <a:xfrm>
            <a:off x="1746796" y="2609724"/>
            <a:ext cx="5678575" cy="487030"/>
          </a:xfrm>
          <a:custGeom>
            <a:avLst/>
            <a:gdLst>
              <a:gd name="connsiteX0" fmla="*/ 0 w 4282043"/>
              <a:gd name="connsiteY0" fmla="*/ 122229 h 733226"/>
              <a:gd name="connsiteX1" fmla="*/ 122229 w 4282043"/>
              <a:gd name="connsiteY1" fmla="*/ 0 h 733226"/>
              <a:gd name="connsiteX2" fmla="*/ 4159814 w 4282043"/>
              <a:gd name="connsiteY2" fmla="*/ 0 h 733226"/>
              <a:gd name="connsiteX3" fmla="*/ 4282043 w 4282043"/>
              <a:gd name="connsiteY3" fmla="*/ 122229 h 733226"/>
              <a:gd name="connsiteX4" fmla="*/ 4282043 w 4282043"/>
              <a:gd name="connsiteY4" fmla="*/ 610997 h 733226"/>
              <a:gd name="connsiteX5" fmla="*/ 4159814 w 4282043"/>
              <a:gd name="connsiteY5" fmla="*/ 733226 h 733226"/>
              <a:gd name="connsiteX6" fmla="*/ 122229 w 4282043"/>
              <a:gd name="connsiteY6" fmla="*/ 733226 h 733226"/>
              <a:gd name="connsiteX7" fmla="*/ 0 w 4282043"/>
              <a:gd name="connsiteY7" fmla="*/ 610997 h 733226"/>
              <a:gd name="connsiteX8" fmla="*/ 0 w 4282043"/>
              <a:gd name="connsiteY8" fmla="*/ 122229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2043" h="733226">
                <a:moveTo>
                  <a:pt x="0" y="122229"/>
                </a:moveTo>
                <a:cubicBezTo>
                  <a:pt x="0" y="54724"/>
                  <a:pt x="54724" y="0"/>
                  <a:pt x="122229" y="0"/>
                </a:cubicBezTo>
                <a:lnTo>
                  <a:pt x="4159814" y="0"/>
                </a:lnTo>
                <a:cubicBezTo>
                  <a:pt x="4227319" y="0"/>
                  <a:pt x="4282043" y="54724"/>
                  <a:pt x="4282043" y="122229"/>
                </a:cubicBezTo>
                <a:lnTo>
                  <a:pt x="4282043" y="610997"/>
                </a:lnTo>
                <a:cubicBezTo>
                  <a:pt x="4282043" y="678502"/>
                  <a:pt x="4227319" y="733226"/>
                  <a:pt x="4159814" y="733226"/>
                </a:cubicBezTo>
                <a:lnTo>
                  <a:pt x="122229" y="733226"/>
                </a:lnTo>
                <a:cubicBezTo>
                  <a:pt x="54724" y="733226"/>
                  <a:pt x="0" y="678502"/>
                  <a:pt x="0" y="610997"/>
                </a:cubicBezTo>
                <a:lnTo>
                  <a:pt x="0" y="122229"/>
                </a:lnTo>
                <a:close/>
              </a:path>
            </a:pathLst>
          </a:custGeom>
          <a:noFill/>
          <a:ln>
            <a:solidFill>
              <a:srgbClr val="9FD66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76" tIns="199376" rIns="199376" bIns="199376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simpanan</a:t>
            </a:r>
            <a:r>
              <a:rPr lang="en-US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wajib</a:t>
            </a:r>
            <a:endParaRPr lang="en-ID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DAF166D-3440-1BD5-04D2-99EBFED4DBDE}"/>
              </a:ext>
            </a:extLst>
          </p:cNvPr>
          <p:cNvSpPr/>
          <p:nvPr/>
        </p:nvSpPr>
        <p:spPr>
          <a:xfrm>
            <a:off x="1746796" y="3295524"/>
            <a:ext cx="5678575" cy="487030"/>
          </a:xfrm>
          <a:custGeom>
            <a:avLst/>
            <a:gdLst>
              <a:gd name="connsiteX0" fmla="*/ 0 w 4282043"/>
              <a:gd name="connsiteY0" fmla="*/ 122229 h 733226"/>
              <a:gd name="connsiteX1" fmla="*/ 122229 w 4282043"/>
              <a:gd name="connsiteY1" fmla="*/ 0 h 733226"/>
              <a:gd name="connsiteX2" fmla="*/ 4159814 w 4282043"/>
              <a:gd name="connsiteY2" fmla="*/ 0 h 733226"/>
              <a:gd name="connsiteX3" fmla="*/ 4282043 w 4282043"/>
              <a:gd name="connsiteY3" fmla="*/ 122229 h 733226"/>
              <a:gd name="connsiteX4" fmla="*/ 4282043 w 4282043"/>
              <a:gd name="connsiteY4" fmla="*/ 610997 h 733226"/>
              <a:gd name="connsiteX5" fmla="*/ 4159814 w 4282043"/>
              <a:gd name="connsiteY5" fmla="*/ 733226 h 733226"/>
              <a:gd name="connsiteX6" fmla="*/ 122229 w 4282043"/>
              <a:gd name="connsiteY6" fmla="*/ 733226 h 733226"/>
              <a:gd name="connsiteX7" fmla="*/ 0 w 4282043"/>
              <a:gd name="connsiteY7" fmla="*/ 610997 h 733226"/>
              <a:gd name="connsiteX8" fmla="*/ 0 w 4282043"/>
              <a:gd name="connsiteY8" fmla="*/ 122229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2043" h="733226">
                <a:moveTo>
                  <a:pt x="0" y="122229"/>
                </a:moveTo>
                <a:cubicBezTo>
                  <a:pt x="0" y="54724"/>
                  <a:pt x="54724" y="0"/>
                  <a:pt x="122229" y="0"/>
                </a:cubicBezTo>
                <a:lnTo>
                  <a:pt x="4159814" y="0"/>
                </a:lnTo>
                <a:cubicBezTo>
                  <a:pt x="4227319" y="0"/>
                  <a:pt x="4282043" y="54724"/>
                  <a:pt x="4282043" y="122229"/>
                </a:cubicBezTo>
                <a:lnTo>
                  <a:pt x="4282043" y="610997"/>
                </a:lnTo>
                <a:cubicBezTo>
                  <a:pt x="4282043" y="678502"/>
                  <a:pt x="4227319" y="733226"/>
                  <a:pt x="4159814" y="733226"/>
                </a:cubicBezTo>
                <a:lnTo>
                  <a:pt x="122229" y="733226"/>
                </a:lnTo>
                <a:cubicBezTo>
                  <a:pt x="54724" y="733226"/>
                  <a:pt x="0" y="678502"/>
                  <a:pt x="0" y="610997"/>
                </a:cubicBezTo>
                <a:lnTo>
                  <a:pt x="0" y="122229"/>
                </a:lnTo>
                <a:close/>
              </a:path>
            </a:pathLst>
          </a:custGeom>
          <a:noFill/>
          <a:ln>
            <a:solidFill>
              <a:srgbClr val="9FD66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76" tIns="199376" rIns="199376" bIns="199376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simpanan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sukarela</a:t>
            </a:r>
            <a:endParaRPr lang="en-ID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2B32321-9736-EF7F-8E16-304D7195F840}"/>
              </a:ext>
            </a:extLst>
          </p:cNvPr>
          <p:cNvSpPr/>
          <p:nvPr/>
        </p:nvSpPr>
        <p:spPr>
          <a:xfrm>
            <a:off x="1746796" y="3981324"/>
            <a:ext cx="5678575" cy="487030"/>
          </a:xfrm>
          <a:custGeom>
            <a:avLst/>
            <a:gdLst>
              <a:gd name="connsiteX0" fmla="*/ 0 w 4282043"/>
              <a:gd name="connsiteY0" fmla="*/ 122229 h 733226"/>
              <a:gd name="connsiteX1" fmla="*/ 122229 w 4282043"/>
              <a:gd name="connsiteY1" fmla="*/ 0 h 733226"/>
              <a:gd name="connsiteX2" fmla="*/ 4159814 w 4282043"/>
              <a:gd name="connsiteY2" fmla="*/ 0 h 733226"/>
              <a:gd name="connsiteX3" fmla="*/ 4282043 w 4282043"/>
              <a:gd name="connsiteY3" fmla="*/ 122229 h 733226"/>
              <a:gd name="connsiteX4" fmla="*/ 4282043 w 4282043"/>
              <a:gd name="connsiteY4" fmla="*/ 610997 h 733226"/>
              <a:gd name="connsiteX5" fmla="*/ 4159814 w 4282043"/>
              <a:gd name="connsiteY5" fmla="*/ 733226 h 733226"/>
              <a:gd name="connsiteX6" fmla="*/ 122229 w 4282043"/>
              <a:gd name="connsiteY6" fmla="*/ 733226 h 733226"/>
              <a:gd name="connsiteX7" fmla="*/ 0 w 4282043"/>
              <a:gd name="connsiteY7" fmla="*/ 610997 h 733226"/>
              <a:gd name="connsiteX8" fmla="*/ 0 w 4282043"/>
              <a:gd name="connsiteY8" fmla="*/ 122229 h 73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2043" h="733226">
                <a:moveTo>
                  <a:pt x="0" y="122229"/>
                </a:moveTo>
                <a:cubicBezTo>
                  <a:pt x="0" y="54724"/>
                  <a:pt x="54724" y="0"/>
                  <a:pt x="122229" y="0"/>
                </a:cubicBezTo>
                <a:lnTo>
                  <a:pt x="4159814" y="0"/>
                </a:lnTo>
                <a:cubicBezTo>
                  <a:pt x="4227319" y="0"/>
                  <a:pt x="4282043" y="54724"/>
                  <a:pt x="4282043" y="122229"/>
                </a:cubicBezTo>
                <a:lnTo>
                  <a:pt x="4282043" y="610997"/>
                </a:lnTo>
                <a:cubicBezTo>
                  <a:pt x="4282043" y="678502"/>
                  <a:pt x="4227319" y="733226"/>
                  <a:pt x="4159814" y="733226"/>
                </a:cubicBezTo>
                <a:lnTo>
                  <a:pt x="122229" y="733226"/>
                </a:lnTo>
                <a:cubicBezTo>
                  <a:pt x="54724" y="733226"/>
                  <a:pt x="0" y="678502"/>
                  <a:pt x="0" y="610997"/>
                </a:cubicBezTo>
                <a:lnTo>
                  <a:pt x="0" y="122229"/>
                </a:lnTo>
                <a:close/>
              </a:path>
            </a:pathLst>
          </a:custGeom>
          <a:noFill/>
          <a:ln>
            <a:solidFill>
              <a:srgbClr val="9FD66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76" tIns="199376" rIns="199376" bIns="199376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investasi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pihak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lain</a:t>
            </a:r>
            <a:endParaRPr lang="en-ID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37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5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nimBg="1"/>
      <p:bldP spid="23" grpId="0" animBg="1"/>
      <p:bldP spid="25" grpId="0" animBg="1"/>
      <p:bldP spid="27" grpId="0" animBg="1"/>
      <p:bldP spid="29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hlinkClick r:id="rId3" action="ppaction://hlinksldjump"/>
            <a:extLst>
              <a:ext uri="{FF2B5EF4-FFF2-40B4-BE49-F238E27FC236}">
                <a16:creationId xmlns:a16="http://schemas.microsoft.com/office/drawing/2014/main" id="{8A6DFF86-79A9-7883-0487-8301CBE9D69C}"/>
              </a:ext>
            </a:extLst>
          </p:cNvPr>
          <p:cNvSpPr/>
          <p:nvPr/>
        </p:nvSpPr>
        <p:spPr>
          <a:xfrm>
            <a:off x="1641550" y="438150"/>
            <a:ext cx="5860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Usaha dan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03B2F4-3F82-99E6-FB47-4E5CFC4B9C99}"/>
              </a:ext>
            </a:extLst>
          </p:cNvPr>
          <p:cNvSpPr/>
          <p:nvPr/>
        </p:nvSpPr>
        <p:spPr>
          <a:xfrm>
            <a:off x="3587890" y="1949441"/>
            <a:ext cx="1734679" cy="1220564"/>
          </a:xfrm>
          <a:prstGeom prst="rect">
            <a:avLst/>
          </a:prstGeom>
          <a:solidFill>
            <a:srgbClr val="9FD661"/>
          </a:solidFill>
          <a:ln w="28575"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Penyaluran</a:t>
            </a:r>
            <a:endParaRPr lang="en-US" sz="2000" b="1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algn="ctr"/>
            <a:r>
              <a:rPr lang="en-US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Dana</a:t>
            </a:r>
            <a:endParaRPr lang="en-ID" sz="20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942F608-DD75-6DB1-C22F-F44EE2202DAD}"/>
              </a:ext>
            </a:extLst>
          </p:cNvPr>
          <p:cNvGrpSpPr/>
          <p:nvPr/>
        </p:nvGrpSpPr>
        <p:grpSpPr>
          <a:xfrm>
            <a:off x="757445" y="1123950"/>
            <a:ext cx="2976355" cy="3456716"/>
            <a:chOff x="586224" y="1196197"/>
            <a:chExt cx="4117988" cy="548037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F0D2B81-8676-0499-178B-0D843E446993}"/>
                </a:ext>
              </a:extLst>
            </p:cNvPr>
            <p:cNvSpPr/>
            <p:nvPr/>
          </p:nvSpPr>
          <p:spPr>
            <a:xfrm>
              <a:off x="586224" y="1196197"/>
              <a:ext cx="4117988" cy="5480370"/>
            </a:xfrm>
            <a:custGeom>
              <a:avLst/>
              <a:gdLst>
                <a:gd name="connsiteX0" fmla="*/ 0 w 3913187"/>
                <a:gd name="connsiteY0" fmla="*/ 391319 h 5418667"/>
                <a:gd name="connsiteX1" fmla="*/ 391319 w 3913187"/>
                <a:gd name="connsiteY1" fmla="*/ 0 h 5418667"/>
                <a:gd name="connsiteX2" fmla="*/ 3521868 w 3913187"/>
                <a:gd name="connsiteY2" fmla="*/ 0 h 5418667"/>
                <a:gd name="connsiteX3" fmla="*/ 3913187 w 3913187"/>
                <a:gd name="connsiteY3" fmla="*/ 391319 h 5418667"/>
                <a:gd name="connsiteX4" fmla="*/ 3913187 w 3913187"/>
                <a:gd name="connsiteY4" fmla="*/ 5027348 h 5418667"/>
                <a:gd name="connsiteX5" fmla="*/ 3521868 w 3913187"/>
                <a:gd name="connsiteY5" fmla="*/ 5418667 h 5418667"/>
                <a:gd name="connsiteX6" fmla="*/ 391319 w 3913187"/>
                <a:gd name="connsiteY6" fmla="*/ 5418667 h 5418667"/>
                <a:gd name="connsiteX7" fmla="*/ 0 w 3913187"/>
                <a:gd name="connsiteY7" fmla="*/ 5027348 h 5418667"/>
                <a:gd name="connsiteX8" fmla="*/ 0 w 3913187"/>
                <a:gd name="connsiteY8" fmla="*/ 391319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13187" h="5418667">
                  <a:moveTo>
                    <a:pt x="0" y="391319"/>
                  </a:moveTo>
                  <a:cubicBezTo>
                    <a:pt x="0" y="175199"/>
                    <a:pt x="175199" y="0"/>
                    <a:pt x="391319" y="0"/>
                  </a:cubicBezTo>
                  <a:lnTo>
                    <a:pt x="3521868" y="0"/>
                  </a:lnTo>
                  <a:cubicBezTo>
                    <a:pt x="3737988" y="0"/>
                    <a:pt x="3913187" y="175199"/>
                    <a:pt x="3913187" y="391319"/>
                  </a:cubicBezTo>
                  <a:lnTo>
                    <a:pt x="3913187" y="5027348"/>
                  </a:lnTo>
                  <a:cubicBezTo>
                    <a:pt x="3913187" y="5243468"/>
                    <a:pt x="3737988" y="5418667"/>
                    <a:pt x="3521868" y="5418667"/>
                  </a:cubicBezTo>
                  <a:lnTo>
                    <a:pt x="391319" y="5418667"/>
                  </a:lnTo>
                  <a:cubicBezTo>
                    <a:pt x="175199" y="5418667"/>
                    <a:pt x="0" y="5243468"/>
                    <a:pt x="0" y="5027348"/>
                  </a:cubicBezTo>
                  <a:lnTo>
                    <a:pt x="0" y="39131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5C4A"/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247650" rIns="247650" bIns="404071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400" kern="12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B93A56E-EC90-7D7A-3139-417842486219}"/>
                </a:ext>
              </a:extLst>
            </p:cNvPr>
            <p:cNvSpPr/>
            <p:nvPr/>
          </p:nvSpPr>
          <p:spPr>
            <a:xfrm>
              <a:off x="975960" y="2523770"/>
              <a:ext cx="3363810" cy="966796"/>
            </a:xfrm>
            <a:custGeom>
              <a:avLst/>
              <a:gdLst>
                <a:gd name="connsiteX0" fmla="*/ 0 w 3130549"/>
                <a:gd name="connsiteY0" fmla="*/ 78938 h 789384"/>
                <a:gd name="connsiteX1" fmla="*/ 78938 w 3130549"/>
                <a:gd name="connsiteY1" fmla="*/ 0 h 789384"/>
                <a:gd name="connsiteX2" fmla="*/ 3051611 w 3130549"/>
                <a:gd name="connsiteY2" fmla="*/ 0 h 789384"/>
                <a:gd name="connsiteX3" fmla="*/ 3130549 w 3130549"/>
                <a:gd name="connsiteY3" fmla="*/ 78938 h 789384"/>
                <a:gd name="connsiteX4" fmla="*/ 3130549 w 3130549"/>
                <a:gd name="connsiteY4" fmla="*/ 710446 h 789384"/>
                <a:gd name="connsiteX5" fmla="*/ 3051611 w 3130549"/>
                <a:gd name="connsiteY5" fmla="*/ 789384 h 789384"/>
                <a:gd name="connsiteX6" fmla="*/ 78938 w 3130549"/>
                <a:gd name="connsiteY6" fmla="*/ 789384 h 789384"/>
                <a:gd name="connsiteX7" fmla="*/ 0 w 3130549"/>
                <a:gd name="connsiteY7" fmla="*/ 710446 h 789384"/>
                <a:gd name="connsiteX8" fmla="*/ 0 w 3130549"/>
                <a:gd name="connsiteY8" fmla="*/ 78938 h 78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0549" h="789384">
                  <a:moveTo>
                    <a:pt x="0" y="78938"/>
                  </a:moveTo>
                  <a:cubicBezTo>
                    <a:pt x="0" y="35342"/>
                    <a:pt x="35342" y="0"/>
                    <a:pt x="78938" y="0"/>
                  </a:cubicBezTo>
                  <a:lnTo>
                    <a:pt x="3051611" y="0"/>
                  </a:lnTo>
                  <a:cubicBezTo>
                    <a:pt x="3095207" y="0"/>
                    <a:pt x="3130549" y="35342"/>
                    <a:pt x="3130549" y="78938"/>
                  </a:cubicBezTo>
                  <a:lnTo>
                    <a:pt x="3130549" y="710446"/>
                  </a:lnTo>
                  <a:cubicBezTo>
                    <a:pt x="3130549" y="754042"/>
                    <a:pt x="3095207" y="789384"/>
                    <a:pt x="3051611" y="789384"/>
                  </a:cubicBezTo>
                  <a:lnTo>
                    <a:pt x="78938" y="789384"/>
                  </a:lnTo>
                  <a:cubicBezTo>
                    <a:pt x="35342" y="789384"/>
                    <a:pt x="0" y="754042"/>
                    <a:pt x="0" y="710446"/>
                  </a:cubicBezTo>
                  <a:lnTo>
                    <a:pt x="0" y="78938"/>
                  </a:lnTo>
                  <a:close/>
                </a:path>
              </a:pathLst>
            </a:cu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260" tIns="101225" rIns="127260" bIns="101225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investasi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/</a:t>
              </a: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kerja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sama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(</a:t>
              </a:r>
              <a:r>
                <a:rPr lang="en-US" sz="1500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mudarabah</a:t>
              </a:r>
              <a:r>
                <a:rPr lang="en-US" sz="1500" i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500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musytarakah</a:t>
              </a:r>
              <a:r>
                <a:rPr lang="en-US" sz="1500" i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sz="15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B02BDD0-E991-338E-C22B-4AB3AE4A6FAE}"/>
                </a:ext>
              </a:extLst>
            </p:cNvPr>
            <p:cNvSpPr/>
            <p:nvPr/>
          </p:nvSpPr>
          <p:spPr>
            <a:xfrm>
              <a:off x="975960" y="3579739"/>
              <a:ext cx="3363811" cy="966797"/>
            </a:xfrm>
            <a:custGeom>
              <a:avLst/>
              <a:gdLst>
                <a:gd name="connsiteX0" fmla="*/ 0 w 3130549"/>
                <a:gd name="connsiteY0" fmla="*/ 78938 h 789384"/>
                <a:gd name="connsiteX1" fmla="*/ 78938 w 3130549"/>
                <a:gd name="connsiteY1" fmla="*/ 0 h 789384"/>
                <a:gd name="connsiteX2" fmla="*/ 3051611 w 3130549"/>
                <a:gd name="connsiteY2" fmla="*/ 0 h 789384"/>
                <a:gd name="connsiteX3" fmla="*/ 3130549 w 3130549"/>
                <a:gd name="connsiteY3" fmla="*/ 78938 h 789384"/>
                <a:gd name="connsiteX4" fmla="*/ 3130549 w 3130549"/>
                <a:gd name="connsiteY4" fmla="*/ 710446 h 789384"/>
                <a:gd name="connsiteX5" fmla="*/ 3051611 w 3130549"/>
                <a:gd name="connsiteY5" fmla="*/ 789384 h 789384"/>
                <a:gd name="connsiteX6" fmla="*/ 78938 w 3130549"/>
                <a:gd name="connsiteY6" fmla="*/ 789384 h 789384"/>
                <a:gd name="connsiteX7" fmla="*/ 0 w 3130549"/>
                <a:gd name="connsiteY7" fmla="*/ 710446 h 789384"/>
                <a:gd name="connsiteX8" fmla="*/ 0 w 3130549"/>
                <a:gd name="connsiteY8" fmla="*/ 78938 h 78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0549" h="789384">
                  <a:moveTo>
                    <a:pt x="0" y="78938"/>
                  </a:moveTo>
                  <a:cubicBezTo>
                    <a:pt x="0" y="35342"/>
                    <a:pt x="35342" y="0"/>
                    <a:pt x="78938" y="0"/>
                  </a:cubicBezTo>
                  <a:lnTo>
                    <a:pt x="3051611" y="0"/>
                  </a:lnTo>
                  <a:cubicBezTo>
                    <a:pt x="3095207" y="0"/>
                    <a:pt x="3130549" y="35342"/>
                    <a:pt x="3130549" y="78938"/>
                  </a:cubicBezTo>
                  <a:lnTo>
                    <a:pt x="3130549" y="710446"/>
                  </a:lnTo>
                  <a:cubicBezTo>
                    <a:pt x="3130549" y="754042"/>
                    <a:pt x="3095207" y="789384"/>
                    <a:pt x="3051611" y="789384"/>
                  </a:cubicBezTo>
                  <a:lnTo>
                    <a:pt x="78938" y="789384"/>
                  </a:lnTo>
                  <a:cubicBezTo>
                    <a:pt x="35342" y="789384"/>
                    <a:pt x="0" y="754042"/>
                    <a:pt x="0" y="710446"/>
                  </a:cubicBezTo>
                  <a:lnTo>
                    <a:pt x="0" y="78938"/>
                  </a:lnTo>
                  <a:close/>
                </a:path>
              </a:pathLst>
            </a:cu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260" tIns="101225" rIns="127260" bIns="101225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</a:t>
              </a: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embiayaan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jual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beli</a:t>
              </a:r>
              <a:endParaRPr lang="en-US" sz="15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(</a:t>
              </a:r>
              <a:r>
                <a:rPr lang="en-US" sz="1500" i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bai‘ al</a:t>
              </a:r>
              <a:r>
                <a:rPr lang="en-US" sz="15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-</a:t>
              </a:r>
              <a:r>
                <a:rPr lang="en-US" sz="15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murabahah</a:t>
              </a:r>
              <a:r>
                <a:rPr lang="en-US" sz="15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bai‘ al-</a:t>
              </a:r>
              <a:r>
                <a:rPr lang="en-US" sz="15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istisna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sz="15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A22342B-0408-17A4-6A28-7A64B8B916B8}"/>
                </a:ext>
              </a:extLst>
            </p:cNvPr>
            <p:cNvSpPr/>
            <p:nvPr/>
          </p:nvSpPr>
          <p:spPr>
            <a:xfrm>
              <a:off x="975960" y="4621193"/>
              <a:ext cx="3363811" cy="966797"/>
            </a:xfrm>
            <a:custGeom>
              <a:avLst/>
              <a:gdLst>
                <a:gd name="connsiteX0" fmla="*/ 0 w 3130549"/>
                <a:gd name="connsiteY0" fmla="*/ 78938 h 789384"/>
                <a:gd name="connsiteX1" fmla="*/ 78938 w 3130549"/>
                <a:gd name="connsiteY1" fmla="*/ 0 h 789384"/>
                <a:gd name="connsiteX2" fmla="*/ 3051611 w 3130549"/>
                <a:gd name="connsiteY2" fmla="*/ 0 h 789384"/>
                <a:gd name="connsiteX3" fmla="*/ 3130549 w 3130549"/>
                <a:gd name="connsiteY3" fmla="*/ 78938 h 789384"/>
                <a:gd name="connsiteX4" fmla="*/ 3130549 w 3130549"/>
                <a:gd name="connsiteY4" fmla="*/ 710446 h 789384"/>
                <a:gd name="connsiteX5" fmla="*/ 3051611 w 3130549"/>
                <a:gd name="connsiteY5" fmla="*/ 789384 h 789384"/>
                <a:gd name="connsiteX6" fmla="*/ 78938 w 3130549"/>
                <a:gd name="connsiteY6" fmla="*/ 789384 h 789384"/>
                <a:gd name="connsiteX7" fmla="*/ 0 w 3130549"/>
                <a:gd name="connsiteY7" fmla="*/ 710446 h 789384"/>
                <a:gd name="connsiteX8" fmla="*/ 0 w 3130549"/>
                <a:gd name="connsiteY8" fmla="*/ 78938 h 78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0549" h="789384">
                  <a:moveTo>
                    <a:pt x="0" y="78938"/>
                  </a:moveTo>
                  <a:cubicBezTo>
                    <a:pt x="0" y="35342"/>
                    <a:pt x="35342" y="0"/>
                    <a:pt x="78938" y="0"/>
                  </a:cubicBezTo>
                  <a:lnTo>
                    <a:pt x="3051611" y="0"/>
                  </a:lnTo>
                  <a:cubicBezTo>
                    <a:pt x="3095207" y="0"/>
                    <a:pt x="3130549" y="35342"/>
                    <a:pt x="3130549" y="78938"/>
                  </a:cubicBezTo>
                  <a:lnTo>
                    <a:pt x="3130549" y="710446"/>
                  </a:lnTo>
                  <a:cubicBezTo>
                    <a:pt x="3130549" y="754042"/>
                    <a:pt x="3095207" y="789384"/>
                    <a:pt x="3051611" y="789384"/>
                  </a:cubicBezTo>
                  <a:lnTo>
                    <a:pt x="78938" y="789384"/>
                  </a:lnTo>
                  <a:cubicBezTo>
                    <a:pt x="35342" y="789384"/>
                    <a:pt x="0" y="754042"/>
                    <a:pt x="0" y="710446"/>
                  </a:cubicBezTo>
                  <a:lnTo>
                    <a:pt x="0" y="78938"/>
                  </a:lnTo>
                  <a:close/>
                </a:path>
              </a:pathLst>
            </a:cu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260" tIns="101225" rIns="127260" bIns="101225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pembiayaan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bentuk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sewa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sz="15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al-ijarah 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dan </a:t>
              </a:r>
              <a:r>
                <a:rPr lang="en-US" sz="15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wadi‘ah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sz="15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BE37A04-C5DC-68D0-C5BB-ABD1930983A0}"/>
                </a:ext>
              </a:extLst>
            </p:cNvPr>
            <p:cNvSpPr/>
            <p:nvPr/>
          </p:nvSpPr>
          <p:spPr>
            <a:xfrm>
              <a:off x="975960" y="5677162"/>
              <a:ext cx="3363811" cy="789384"/>
            </a:xfrm>
            <a:custGeom>
              <a:avLst/>
              <a:gdLst>
                <a:gd name="connsiteX0" fmla="*/ 0 w 3130549"/>
                <a:gd name="connsiteY0" fmla="*/ 78938 h 789384"/>
                <a:gd name="connsiteX1" fmla="*/ 78938 w 3130549"/>
                <a:gd name="connsiteY1" fmla="*/ 0 h 789384"/>
                <a:gd name="connsiteX2" fmla="*/ 3051611 w 3130549"/>
                <a:gd name="connsiteY2" fmla="*/ 0 h 789384"/>
                <a:gd name="connsiteX3" fmla="*/ 3130549 w 3130549"/>
                <a:gd name="connsiteY3" fmla="*/ 78938 h 789384"/>
                <a:gd name="connsiteX4" fmla="*/ 3130549 w 3130549"/>
                <a:gd name="connsiteY4" fmla="*/ 710446 h 789384"/>
                <a:gd name="connsiteX5" fmla="*/ 3051611 w 3130549"/>
                <a:gd name="connsiteY5" fmla="*/ 789384 h 789384"/>
                <a:gd name="connsiteX6" fmla="*/ 78938 w 3130549"/>
                <a:gd name="connsiteY6" fmla="*/ 789384 h 789384"/>
                <a:gd name="connsiteX7" fmla="*/ 0 w 3130549"/>
                <a:gd name="connsiteY7" fmla="*/ 710446 h 789384"/>
                <a:gd name="connsiteX8" fmla="*/ 0 w 3130549"/>
                <a:gd name="connsiteY8" fmla="*/ 78938 h 78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0549" h="789384">
                  <a:moveTo>
                    <a:pt x="0" y="78938"/>
                  </a:moveTo>
                  <a:cubicBezTo>
                    <a:pt x="0" y="35342"/>
                    <a:pt x="35342" y="0"/>
                    <a:pt x="78938" y="0"/>
                  </a:cubicBezTo>
                  <a:lnTo>
                    <a:pt x="3051611" y="0"/>
                  </a:lnTo>
                  <a:cubicBezTo>
                    <a:pt x="3095207" y="0"/>
                    <a:pt x="3130549" y="35342"/>
                    <a:pt x="3130549" y="78938"/>
                  </a:cubicBezTo>
                  <a:lnTo>
                    <a:pt x="3130549" y="710446"/>
                  </a:lnTo>
                  <a:cubicBezTo>
                    <a:pt x="3130549" y="754042"/>
                    <a:pt x="3095207" y="789384"/>
                    <a:pt x="3051611" y="789384"/>
                  </a:cubicBezTo>
                  <a:lnTo>
                    <a:pt x="78938" y="789384"/>
                  </a:lnTo>
                  <a:cubicBezTo>
                    <a:pt x="35342" y="789384"/>
                    <a:pt x="0" y="754042"/>
                    <a:pt x="0" y="710446"/>
                  </a:cubicBezTo>
                  <a:lnTo>
                    <a:pt x="0" y="78938"/>
                  </a:lnTo>
                  <a:close/>
                </a:path>
              </a:pathLst>
            </a:cu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260" tIns="101225" rIns="127260" bIns="101225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produk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lainnya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sz="1500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hawah</a:t>
              </a:r>
              <a:r>
                <a:rPr lang="en-US" sz="1500" i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dan </a:t>
              </a:r>
              <a:r>
                <a:rPr lang="en-US" sz="1500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rahn</a:t>
              </a:r>
              <a:r>
                <a:rPr lang="en-US" sz="15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sz="15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D3B9B46-8579-6E76-B789-20B563988E4A}"/>
                </a:ext>
              </a:extLst>
            </p:cNvPr>
            <p:cNvSpPr txBox="1"/>
            <p:nvPr/>
          </p:nvSpPr>
          <p:spPr>
            <a:xfrm>
              <a:off x="975960" y="1350757"/>
              <a:ext cx="3130546" cy="10247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Unit Jasa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Keuangan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Syariah</a:t>
              </a:r>
              <a:endParaRPr lang="en-ID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0174CC0-99ED-CE43-3B6A-F4B3238D15DB}"/>
              </a:ext>
            </a:extLst>
          </p:cNvPr>
          <p:cNvGrpSpPr/>
          <p:nvPr/>
        </p:nvGrpSpPr>
        <p:grpSpPr>
          <a:xfrm>
            <a:off x="5257800" y="1123950"/>
            <a:ext cx="3050883" cy="3327297"/>
            <a:chOff x="7489371" y="1069360"/>
            <a:chExt cx="4162095" cy="5039942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B663CA1-4F42-5E38-0CAC-E73F6DD50304}"/>
                </a:ext>
              </a:extLst>
            </p:cNvPr>
            <p:cNvSpPr/>
            <p:nvPr/>
          </p:nvSpPr>
          <p:spPr>
            <a:xfrm>
              <a:off x="7489371" y="1069360"/>
              <a:ext cx="4162095" cy="5039942"/>
            </a:xfrm>
            <a:custGeom>
              <a:avLst/>
              <a:gdLst>
                <a:gd name="connsiteX0" fmla="*/ 0 w 3913187"/>
                <a:gd name="connsiteY0" fmla="*/ 391319 h 5418667"/>
                <a:gd name="connsiteX1" fmla="*/ 391319 w 3913187"/>
                <a:gd name="connsiteY1" fmla="*/ 0 h 5418667"/>
                <a:gd name="connsiteX2" fmla="*/ 3521868 w 3913187"/>
                <a:gd name="connsiteY2" fmla="*/ 0 h 5418667"/>
                <a:gd name="connsiteX3" fmla="*/ 3913187 w 3913187"/>
                <a:gd name="connsiteY3" fmla="*/ 391319 h 5418667"/>
                <a:gd name="connsiteX4" fmla="*/ 3913187 w 3913187"/>
                <a:gd name="connsiteY4" fmla="*/ 5027348 h 5418667"/>
                <a:gd name="connsiteX5" fmla="*/ 3521868 w 3913187"/>
                <a:gd name="connsiteY5" fmla="*/ 5418667 h 5418667"/>
                <a:gd name="connsiteX6" fmla="*/ 391319 w 3913187"/>
                <a:gd name="connsiteY6" fmla="*/ 5418667 h 5418667"/>
                <a:gd name="connsiteX7" fmla="*/ 0 w 3913187"/>
                <a:gd name="connsiteY7" fmla="*/ 5027348 h 5418667"/>
                <a:gd name="connsiteX8" fmla="*/ 0 w 3913187"/>
                <a:gd name="connsiteY8" fmla="*/ 391319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13187" h="5418667">
                  <a:moveTo>
                    <a:pt x="0" y="391319"/>
                  </a:moveTo>
                  <a:cubicBezTo>
                    <a:pt x="0" y="175199"/>
                    <a:pt x="175199" y="0"/>
                    <a:pt x="391319" y="0"/>
                  </a:cubicBezTo>
                  <a:lnTo>
                    <a:pt x="3521868" y="0"/>
                  </a:lnTo>
                  <a:cubicBezTo>
                    <a:pt x="3737988" y="0"/>
                    <a:pt x="3913187" y="175199"/>
                    <a:pt x="3913187" y="391319"/>
                  </a:cubicBezTo>
                  <a:lnTo>
                    <a:pt x="3913187" y="5027348"/>
                  </a:lnTo>
                  <a:cubicBezTo>
                    <a:pt x="3913187" y="5243468"/>
                    <a:pt x="3737988" y="5418667"/>
                    <a:pt x="3521868" y="5418667"/>
                  </a:cubicBezTo>
                  <a:lnTo>
                    <a:pt x="391319" y="5418667"/>
                  </a:lnTo>
                  <a:cubicBezTo>
                    <a:pt x="175199" y="5418667"/>
                    <a:pt x="0" y="5243468"/>
                    <a:pt x="0" y="5027348"/>
                  </a:cubicBezTo>
                  <a:lnTo>
                    <a:pt x="0" y="39131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5C4A"/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247650" rIns="247650" bIns="404071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400" kern="120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21E4766-CAF5-F105-C00A-E14A7AEFBB55}"/>
                </a:ext>
              </a:extLst>
            </p:cNvPr>
            <p:cNvSpPr/>
            <p:nvPr/>
          </p:nvSpPr>
          <p:spPr>
            <a:xfrm>
              <a:off x="7896335" y="2325493"/>
              <a:ext cx="3363810" cy="1064551"/>
            </a:xfrm>
            <a:custGeom>
              <a:avLst/>
              <a:gdLst>
                <a:gd name="connsiteX0" fmla="*/ 0 w 3130549"/>
                <a:gd name="connsiteY0" fmla="*/ 106455 h 1064551"/>
                <a:gd name="connsiteX1" fmla="*/ 106455 w 3130549"/>
                <a:gd name="connsiteY1" fmla="*/ 0 h 1064551"/>
                <a:gd name="connsiteX2" fmla="*/ 3024094 w 3130549"/>
                <a:gd name="connsiteY2" fmla="*/ 0 h 1064551"/>
                <a:gd name="connsiteX3" fmla="*/ 3130549 w 3130549"/>
                <a:gd name="connsiteY3" fmla="*/ 106455 h 1064551"/>
                <a:gd name="connsiteX4" fmla="*/ 3130549 w 3130549"/>
                <a:gd name="connsiteY4" fmla="*/ 958096 h 1064551"/>
                <a:gd name="connsiteX5" fmla="*/ 3024094 w 3130549"/>
                <a:gd name="connsiteY5" fmla="*/ 1064551 h 1064551"/>
                <a:gd name="connsiteX6" fmla="*/ 106455 w 3130549"/>
                <a:gd name="connsiteY6" fmla="*/ 1064551 h 1064551"/>
                <a:gd name="connsiteX7" fmla="*/ 0 w 3130549"/>
                <a:gd name="connsiteY7" fmla="*/ 958096 h 1064551"/>
                <a:gd name="connsiteX8" fmla="*/ 0 w 3130549"/>
                <a:gd name="connsiteY8" fmla="*/ 106455 h 106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0549" h="1064551">
                  <a:moveTo>
                    <a:pt x="0" y="106455"/>
                  </a:moveTo>
                  <a:cubicBezTo>
                    <a:pt x="0" y="47662"/>
                    <a:pt x="47662" y="0"/>
                    <a:pt x="106455" y="0"/>
                  </a:cubicBezTo>
                  <a:lnTo>
                    <a:pt x="3024094" y="0"/>
                  </a:lnTo>
                  <a:cubicBezTo>
                    <a:pt x="3082887" y="0"/>
                    <a:pt x="3130549" y="47662"/>
                    <a:pt x="3130549" y="106455"/>
                  </a:cubicBezTo>
                  <a:lnTo>
                    <a:pt x="3130549" y="958096"/>
                  </a:lnTo>
                  <a:cubicBezTo>
                    <a:pt x="3130549" y="1016889"/>
                    <a:pt x="3082887" y="1064551"/>
                    <a:pt x="3024094" y="1064551"/>
                  </a:cubicBezTo>
                  <a:lnTo>
                    <a:pt x="106455" y="1064551"/>
                  </a:lnTo>
                  <a:cubicBezTo>
                    <a:pt x="47662" y="1064551"/>
                    <a:pt x="0" y="1016889"/>
                    <a:pt x="0" y="958096"/>
                  </a:cubicBezTo>
                  <a:lnTo>
                    <a:pt x="0" y="106455"/>
                  </a:lnTo>
                  <a:close/>
                </a:path>
              </a:pathLst>
            </a:cu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3420" tIns="137860" rIns="173420" bIns="137860" numCol="1" spcCol="1270" anchor="ctr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Perdagangan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bai‘ al-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murabahah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dan 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bai‘ al-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musawamah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) 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 </a:t>
              </a:r>
              <a:endParaRPr lang="en-ID" sz="14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9A064E-DCA2-A0B0-66DA-49F8E5CD7012}"/>
                </a:ext>
              </a:extLst>
            </p:cNvPr>
            <p:cNvSpPr/>
            <p:nvPr/>
          </p:nvSpPr>
          <p:spPr>
            <a:xfrm>
              <a:off x="7896335" y="3549616"/>
              <a:ext cx="3363810" cy="1064551"/>
            </a:xfrm>
            <a:custGeom>
              <a:avLst/>
              <a:gdLst>
                <a:gd name="connsiteX0" fmla="*/ 0 w 3130549"/>
                <a:gd name="connsiteY0" fmla="*/ 106455 h 1064551"/>
                <a:gd name="connsiteX1" fmla="*/ 106455 w 3130549"/>
                <a:gd name="connsiteY1" fmla="*/ 0 h 1064551"/>
                <a:gd name="connsiteX2" fmla="*/ 3024094 w 3130549"/>
                <a:gd name="connsiteY2" fmla="*/ 0 h 1064551"/>
                <a:gd name="connsiteX3" fmla="*/ 3130549 w 3130549"/>
                <a:gd name="connsiteY3" fmla="*/ 106455 h 1064551"/>
                <a:gd name="connsiteX4" fmla="*/ 3130549 w 3130549"/>
                <a:gd name="connsiteY4" fmla="*/ 958096 h 1064551"/>
                <a:gd name="connsiteX5" fmla="*/ 3024094 w 3130549"/>
                <a:gd name="connsiteY5" fmla="*/ 1064551 h 1064551"/>
                <a:gd name="connsiteX6" fmla="*/ 106455 w 3130549"/>
                <a:gd name="connsiteY6" fmla="*/ 1064551 h 1064551"/>
                <a:gd name="connsiteX7" fmla="*/ 0 w 3130549"/>
                <a:gd name="connsiteY7" fmla="*/ 958096 h 1064551"/>
                <a:gd name="connsiteX8" fmla="*/ 0 w 3130549"/>
                <a:gd name="connsiteY8" fmla="*/ 106455 h 106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0549" h="1064551">
                  <a:moveTo>
                    <a:pt x="0" y="106455"/>
                  </a:moveTo>
                  <a:cubicBezTo>
                    <a:pt x="0" y="47662"/>
                    <a:pt x="47662" y="0"/>
                    <a:pt x="106455" y="0"/>
                  </a:cubicBezTo>
                  <a:lnTo>
                    <a:pt x="3024094" y="0"/>
                  </a:lnTo>
                  <a:cubicBezTo>
                    <a:pt x="3082887" y="0"/>
                    <a:pt x="3130549" y="47662"/>
                    <a:pt x="3130549" y="106455"/>
                  </a:cubicBezTo>
                  <a:lnTo>
                    <a:pt x="3130549" y="958096"/>
                  </a:lnTo>
                  <a:cubicBezTo>
                    <a:pt x="3130549" y="1016889"/>
                    <a:pt x="3082887" y="1064551"/>
                    <a:pt x="3024094" y="1064551"/>
                  </a:cubicBezTo>
                  <a:lnTo>
                    <a:pt x="106455" y="1064551"/>
                  </a:lnTo>
                  <a:cubicBezTo>
                    <a:pt x="47662" y="1064551"/>
                    <a:pt x="0" y="1016889"/>
                    <a:pt x="0" y="958096"/>
                  </a:cubicBezTo>
                  <a:lnTo>
                    <a:pt x="0" y="106455"/>
                  </a:lnTo>
                  <a:close/>
                </a:path>
              </a:pathLst>
            </a:cu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3420" tIns="137860" rIns="173420" bIns="137860" numCol="1" spcCol="1270" anchor="ctr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</a:t>
              </a:r>
              <a:r>
                <a:rPr lang="en-US" sz="14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ektor</a:t>
              </a:r>
              <a:r>
                <a:rPr lang="en-US" sz="14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jasa</a:t>
              </a:r>
              <a:r>
                <a:rPr lang="en-US" sz="14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sz="1400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wakalah</a:t>
              </a:r>
              <a:r>
                <a:rPr lang="en-US" sz="1400" i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dan </a:t>
              </a:r>
              <a:r>
                <a:rPr lang="en-US" sz="1400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kafalah</a:t>
              </a:r>
              <a:r>
                <a:rPr lang="en-US" sz="14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sz="14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B6D1165-D6A5-258D-C21A-40B038B52AB7}"/>
                </a:ext>
              </a:extLst>
            </p:cNvPr>
            <p:cNvSpPr/>
            <p:nvPr/>
          </p:nvSpPr>
          <p:spPr>
            <a:xfrm>
              <a:off x="7896336" y="4773354"/>
              <a:ext cx="3363811" cy="1064551"/>
            </a:xfrm>
            <a:custGeom>
              <a:avLst/>
              <a:gdLst>
                <a:gd name="connsiteX0" fmla="*/ 0 w 3130549"/>
                <a:gd name="connsiteY0" fmla="*/ 106455 h 1064551"/>
                <a:gd name="connsiteX1" fmla="*/ 106455 w 3130549"/>
                <a:gd name="connsiteY1" fmla="*/ 0 h 1064551"/>
                <a:gd name="connsiteX2" fmla="*/ 3024094 w 3130549"/>
                <a:gd name="connsiteY2" fmla="*/ 0 h 1064551"/>
                <a:gd name="connsiteX3" fmla="*/ 3130549 w 3130549"/>
                <a:gd name="connsiteY3" fmla="*/ 106455 h 1064551"/>
                <a:gd name="connsiteX4" fmla="*/ 3130549 w 3130549"/>
                <a:gd name="connsiteY4" fmla="*/ 958096 h 1064551"/>
                <a:gd name="connsiteX5" fmla="*/ 3024094 w 3130549"/>
                <a:gd name="connsiteY5" fmla="*/ 1064551 h 1064551"/>
                <a:gd name="connsiteX6" fmla="*/ 106455 w 3130549"/>
                <a:gd name="connsiteY6" fmla="*/ 1064551 h 1064551"/>
                <a:gd name="connsiteX7" fmla="*/ 0 w 3130549"/>
                <a:gd name="connsiteY7" fmla="*/ 958096 h 1064551"/>
                <a:gd name="connsiteX8" fmla="*/ 0 w 3130549"/>
                <a:gd name="connsiteY8" fmla="*/ 106455 h 106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0549" h="1064551">
                  <a:moveTo>
                    <a:pt x="0" y="106455"/>
                  </a:moveTo>
                  <a:cubicBezTo>
                    <a:pt x="0" y="47662"/>
                    <a:pt x="47662" y="0"/>
                    <a:pt x="106455" y="0"/>
                  </a:cubicBezTo>
                  <a:lnTo>
                    <a:pt x="3024094" y="0"/>
                  </a:lnTo>
                  <a:cubicBezTo>
                    <a:pt x="3082887" y="0"/>
                    <a:pt x="3130549" y="47662"/>
                    <a:pt x="3130549" y="106455"/>
                  </a:cubicBezTo>
                  <a:lnTo>
                    <a:pt x="3130549" y="958096"/>
                  </a:lnTo>
                  <a:cubicBezTo>
                    <a:pt x="3130549" y="1016889"/>
                    <a:pt x="3082887" y="1064551"/>
                    <a:pt x="3024094" y="1064551"/>
                  </a:cubicBezTo>
                  <a:lnTo>
                    <a:pt x="106455" y="1064551"/>
                  </a:lnTo>
                  <a:cubicBezTo>
                    <a:pt x="47662" y="1064551"/>
                    <a:pt x="0" y="1016889"/>
                    <a:pt x="0" y="958096"/>
                  </a:cubicBezTo>
                  <a:lnTo>
                    <a:pt x="0" y="106455"/>
                  </a:lnTo>
                  <a:close/>
                </a:path>
              </a:pathLst>
            </a:cu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3420" tIns="137860" rIns="173420" bIns="137860" numCol="1" spcCol="1270" anchor="ctr" anchorCtr="0">
              <a:noAutofit/>
            </a:bodyPr>
            <a:lstStyle/>
            <a:p>
              <a:pPr marL="0" lvl="0" indent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produksi</a:t>
              </a:r>
              <a:r>
                <a:rPr lang="en-US" sz="14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endParaRPr lang="en-ID" sz="14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4BF8F1-60A0-F2A2-E348-756F96FF412F}"/>
                </a:ext>
              </a:extLst>
            </p:cNvPr>
            <p:cNvSpPr txBox="1"/>
            <p:nvPr/>
          </p:nvSpPr>
          <p:spPr>
            <a:xfrm>
              <a:off x="8005143" y="1205652"/>
              <a:ext cx="3130549" cy="9790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Unit</a:t>
              </a:r>
            </a:p>
            <a:p>
              <a:pPr algn="ct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Sektor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Riil</a:t>
              </a:r>
              <a:endParaRPr lang="en-ID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091B912B-21CE-FC66-CE42-71A2ABFE789F}"/>
              </a:ext>
            </a:extLst>
          </p:cNvPr>
          <p:cNvSpPr/>
          <p:nvPr/>
        </p:nvSpPr>
        <p:spPr>
          <a:xfrm rot="1017292">
            <a:off x="7989234" y="349651"/>
            <a:ext cx="914400" cy="914400"/>
          </a:xfrm>
          <a:prstGeom prst="ellipse">
            <a:avLst/>
          </a:prstGeom>
          <a:solidFill>
            <a:srgbClr val="EF53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ndara" panose="020E0502030303020204" pitchFamily="34" charset="0"/>
              </a:rPr>
              <a:t>2</a:t>
            </a:r>
            <a:endParaRPr lang="en-ID" sz="3200" b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69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hlinkClick r:id="rId3" action="ppaction://hlinksldjump"/>
            <a:extLst>
              <a:ext uri="{FF2B5EF4-FFF2-40B4-BE49-F238E27FC236}">
                <a16:creationId xmlns:a16="http://schemas.microsoft.com/office/drawing/2014/main" id="{652EA5A8-9FD6-7289-E0CD-495321A176DB}"/>
              </a:ext>
            </a:extLst>
          </p:cNvPr>
          <p:cNvSpPr/>
          <p:nvPr/>
        </p:nvSpPr>
        <p:spPr>
          <a:xfrm>
            <a:off x="1641550" y="361950"/>
            <a:ext cx="5860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Usaha dan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A4924BB-EA39-68F7-4CA2-76A6177A4D0A}"/>
              </a:ext>
            </a:extLst>
          </p:cNvPr>
          <p:cNvSpPr/>
          <p:nvPr/>
        </p:nvSpPr>
        <p:spPr>
          <a:xfrm rot="1017292">
            <a:off x="7772662" y="506552"/>
            <a:ext cx="914400" cy="914400"/>
          </a:xfrm>
          <a:prstGeom prst="ellipse">
            <a:avLst/>
          </a:prstGeom>
          <a:solidFill>
            <a:srgbClr val="EF53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ndara" panose="020E0502030303020204" pitchFamily="34" charset="0"/>
              </a:rPr>
              <a:t>3</a:t>
            </a:r>
            <a:endParaRPr lang="en-ID" sz="3200" b="1" dirty="0">
              <a:latin typeface="Candara" panose="020E0502030303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8F39406-D659-5B86-6EC6-1AD78DD0D812}"/>
              </a:ext>
            </a:extLst>
          </p:cNvPr>
          <p:cNvSpPr/>
          <p:nvPr/>
        </p:nvSpPr>
        <p:spPr>
          <a:xfrm>
            <a:off x="809797" y="1255520"/>
            <a:ext cx="3734129" cy="962888"/>
          </a:xfrm>
          <a:prstGeom prst="roundRect">
            <a:avLst/>
          </a:prstGeom>
          <a:solidFill>
            <a:srgbClr val="9FD661"/>
          </a:solidFill>
          <a:ln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Distribusi</a:t>
            </a:r>
            <a:r>
              <a:rPr lang="en-US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Pendapatan</a:t>
            </a:r>
            <a:endParaRPr lang="en-ID" sz="20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A70E91-3646-5670-0820-F65D495E4F65}"/>
              </a:ext>
            </a:extLst>
          </p:cNvPr>
          <p:cNvSpPr/>
          <p:nvPr/>
        </p:nvSpPr>
        <p:spPr>
          <a:xfrm>
            <a:off x="4908488" y="1966161"/>
            <a:ext cx="3734129" cy="1318100"/>
          </a:xfrm>
          <a:prstGeom prst="rect">
            <a:avLst/>
          </a:prstGeom>
          <a:solidFill>
            <a:schemeClr val="bg1"/>
          </a:solidFill>
          <a:ln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Setiap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pendapatan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unit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usaha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dibukukan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secara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tersendiri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dilaporkan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pada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saat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Rapat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Anggota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Tahunan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(RAT). </a:t>
            </a:r>
            <a:endParaRPr lang="en-ID" sz="1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4082164-6CD9-8A49-67C3-2EF72BBEA2C9}"/>
              </a:ext>
            </a:extLst>
          </p:cNvPr>
          <p:cNvGrpSpPr/>
          <p:nvPr/>
        </p:nvGrpSpPr>
        <p:grpSpPr>
          <a:xfrm>
            <a:off x="517425" y="2439781"/>
            <a:ext cx="4239059" cy="1867067"/>
            <a:chOff x="517425" y="2439781"/>
            <a:chExt cx="4239059" cy="186706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7ABC215-0BD5-98A5-C2E2-C63E2D0D0BDE}"/>
                </a:ext>
              </a:extLst>
            </p:cNvPr>
            <p:cNvGrpSpPr/>
            <p:nvPr/>
          </p:nvGrpSpPr>
          <p:grpSpPr>
            <a:xfrm>
              <a:off x="517425" y="2439781"/>
              <a:ext cx="4239059" cy="1867067"/>
              <a:chOff x="348342" y="2075546"/>
              <a:chExt cx="5239658" cy="2307774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A200D486-45E1-3D2C-B859-210B69E7068C}"/>
                  </a:ext>
                </a:extLst>
              </p:cNvPr>
              <p:cNvSpPr/>
              <p:nvPr/>
            </p:nvSpPr>
            <p:spPr>
              <a:xfrm>
                <a:off x="2358281" y="2304745"/>
                <a:ext cx="3229719" cy="1903186"/>
              </a:xfrm>
              <a:custGeom>
                <a:avLst/>
                <a:gdLst>
                  <a:gd name="connsiteX0" fmla="*/ 286259 w 1717522"/>
                  <a:gd name="connsiteY0" fmla="*/ 0 h 3418405"/>
                  <a:gd name="connsiteX1" fmla="*/ 1431263 w 1717522"/>
                  <a:gd name="connsiteY1" fmla="*/ 0 h 3418405"/>
                  <a:gd name="connsiteX2" fmla="*/ 1717522 w 1717522"/>
                  <a:gd name="connsiteY2" fmla="*/ 286259 h 3418405"/>
                  <a:gd name="connsiteX3" fmla="*/ 1717522 w 1717522"/>
                  <a:gd name="connsiteY3" fmla="*/ 3418405 h 3418405"/>
                  <a:gd name="connsiteX4" fmla="*/ 1717522 w 1717522"/>
                  <a:gd name="connsiteY4" fmla="*/ 3418405 h 3418405"/>
                  <a:gd name="connsiteX5" fmla="*/ 0 w 1717522"/>
                  <a:gd name="connsiteY5" fmla="*/ 3418405 h 3418405"/>
                  <a:gd name="connsiteX6" fmla="*/ 0 w 1717522"/>
                  <a:gd name="connsiteY6" fmla="*/ 3418405 h 3418405"/>
                  <a:gd name="connsiteX7" fmla="*/ 0 w 1717522"/>
                  <a:gd name="connsiteY7" fmla="*/ 286259 h 3418405"/>
                  <a:gd name="connsiteX8" fmla="*/ 286259 w 1717522"/>
                  <a:gd name="connsiteY8" fmla="*/ 0 h 341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17522" h="3418405">
                    <a:moveTo>
                      <a:pt x="1717522" y="569745"/>
                    </a:moveTo>
                    <a:lnTo>
                      <a:pt x="1717522" y="2848660"/>
                    </a:lnTo>
                    <a:cubicBezTo>
                      <a:pt x="1717522" y="3163320"/>
                      <a:pt x="1653128" y="3418404"/>
                      <a:pt x="1573696" y="3418404"/>
                    </a:cubicBezTo>
                    <a:lnTo>
                      <a:pt x="0" y="3418404"/>
                    </a:lnTo>
                    <a:lnTo>
                      <a:pt x="0" y="341840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573696" y="1"/>
                    </a:lnTo>
                    <a:cubicBezTo>
                      <a:pt x="1653128" y="1"/>
                      <a:pt x="1717522" y="255085"/>
                      <a:pt x="1717522" y="569745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005C4A"/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1451" tIns="169568" rIns="255293" bIns="169569" numCol="1" spcCol="1270" anchor="ctr" anchorCtr="0">
                <a:noAutofit/>
              </a:bodyPr>
              <a:lstStyle/>
              <a:p>
                <a:pPr marL="174625" indent="-174625">
                  <a:buFont typeface="Arial" panose="020B0604020202020204" pitchFamily="34" charset="0"/>
                  <a:buChar char="•"/>
                </a:pP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pendapatan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margin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diperoleh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jual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beli</a:t>
                </a:r>
                <a:endPara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  <a:p>
                <a:pPr marL="174625" indent="-174625">
                  <a:buFont typeface="Arial" panose="020B0604020202020204" pitchFamily="34" charset="0"/>
                  <a:buChar char="•"/>
                </a:pPr>
                <a:endPara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  <a:p>
                <a:pPr marL="174625" indent="-174625">
                  <a:buFont typeface="Arial" panose="020B0604020202020204" pitchFamily="34" charset="0"/>
                  <a:buChar char="•"/>
                </a:pP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pendapatan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bagi</a:t>
                </a:r>
                <a:r>
                  <a:rPr lang="en-ID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hasil</a:t>
                </a:r>
                <a:r>
                  <a:rPr lang="en-ID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ID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diperoleh</a:t>
                </a:r>
                <a:r>
                  <a:rPr lang="en-ID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ID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investasi</a:t>
                </a:r>
                <a:endPara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00C436A-9574-DC9F-D237-AF1A05678611}"/>
                  </a:ext>
                </a:extLst>
              </p:cNvPr>
              <p:cNvSpPr/>
              <p:nvPr/>
            </p:nvSpPr>
            <p:spPr>
              <a:xfrm>
                <a:off x="348342" y="2075546"/>
                <a:ext cx="2082509" cy="2307774"/>
              </a:xfrm>
              <a:custGeom>
                <a:avLst/>
                <a:gdLst>
                  <a:gd name="connsiteX0" fmla="*/ 0 w 1922852"/>
                  <a:gd name="connsiteY0" fmla="*/ 320482 h 2146903"/>
                  <a:gd name="connsiteX1" fmla="*/ 320482 w 1922852"/>
                  <a:gd name="connsiteY1" fmla="*/ 0 h 2146903"/>
                  <a:gd name="connsiteX2" fmla="*/ 1602370 w 1922852"/>
                  <a:gd name="connsiteY2" fmla="*/ 0 h 2146903"/>
                  <a:gd name="connsiteX3" fmla="*/ 1922852 w 1922852"/>
                  <a:gd name="connsiteY3" fmla="*/ 320482 h 2146903"/>
                  <a:gd name="connsiteX4" fmla="*/ 1922852 w 1922852"/>
                  <a:gd name="connsiteY4" fmla="*/ 1826421 h 2146903"/>
                  <a:gd name="connsiteX5" fmla="*/ 1602370 w 1922852"/>
                  <a:gd name="connsiteY5" fmla="*/ 2146903 h 2146903"/>
                  <a:gd name="connsiteX6" fmla="*/ 320482 w 1922852"/>
                  <a:gd name="connsiteY6" fmla="*/ 2146903 h 2146903"/>
                  <a:gd name="connsiteX7" fmla="*/ 0 w 1922852"/>
                  <a:gd name="connsiteY7" fmla="*/ 1826421 h 2146903"/>
                  <a:gd name="connsiteX8" fmla="*/ 0 w 1922852"/>
                  <a:gd name="connsiteY8" fmla="*/ 320482 h 214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22852" h="2146903">
                    <a:moveTo>
                      <a:pt x="0" y="320482"/>
                    </a:moveTo>
                    <a:cubicBezTo>
                      <a:pt x="0" y="143485"/>
                      <a:pt x="143485" y="0"/>
                      <a:pt x="320482" y="0"/>
                    </a:cubicBezTo>
                    <a:lnTo>
                      <a:pt x="1602370" y="0"/>
                    </a:lnTo>
                    <a:cubicBezTo>
                      <a:pt x="1779367" y="0"/>
                      <a:pt x="1922852" y="143485"/>
                      <a:pt x="1922852" y="320482"/>
                    </a:cubicBezTo>
                    <a:lnTo>
                      <a:pt x="1922852" y="1826421"/>
                    </a:lnTo>
                    <a:cubicBezTo>
                      <a:pt x="1922852" y="2003418"/>
                      <a:pt x="1779367" y="2146903"/>
                      <a:pt x="1602370" y="2146903"/>
                    </a:cubicBezTo>
                    <a:lnTo>
                      <a:pt x="320482" y="2146903"/>
                    </a:lnTo>
                    <a:cubicBezTo>
                      <a:pt x="143485" y="2146903"/>
                      <a:pt x="0" y="2003418"/>
                      <a:pt x="0" y="1826421"/>
                    </a:cubicBezTo>
                    <a:lnTo>
                      <a:pt x="0" y="320482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2936" tIns="183401" rIns="272936" bIns="183401" numCol="1" spcCol="1270" anchor="ctr" anchorCtr="0">
                <a:noAutofit/>
              </a:bodyPr>
              <a:lstStyle/>
              <a:p>
                <a:pPr marL="0" lvl="0" indent="0"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b="1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E93A4AA-8B89-7B8C-D143-80C14E7AD2FC}"/>
                </a:ext>
              </a:extLst>
            </p:cNvPr>
            <p:cNvSpPr txBox="1"/>
            <p:nvPr/>
          </p:nvSpPr>
          <p:spPr>
            <a:xfrm>
              <a:off x="668145" y="3068419"/>
              <a:ext cx="137713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Pendapatan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Koperasi</a:t>
              </a:r>
              <a:endParaRPr lang="en-ID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6726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nimBg="1"/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E756B8EC-B493-9A80-7545-19E752041259}"/>
              </a:ext>
            </a:extLst>
          </p:cNvPr>
          <p:cNvGrpSpPr/>
          <p:nvPr/>
        </p:nvGrpSpPr>
        <p:grpSpPr>
          <a:xfrm>
            <a:off x="-3048000" y="-552450"/>
            <a:ext cx="11253920" cy="5785826"/>
            <a:chOff x="-3790601" y="-850219"/>
            <a:chExt cx="15517624" cy="7977866"/>
          </a:xfrm>
        </p:grpSpPr>
        <p:sp>
          <p:nvSpPr>
            <p:cNvPr id="18" name="Block Arc 17">
              <a:extLst>
                <a:ext uri="{FF2B5EF4-FFF2-40B4-BE49-F238E27FC236}">
                  <a16:creationId xmlns:a16="http://schemas.microsoft.com/office/drawing/2014/main" id="{808E48D6-96FA-0A2B-CC46-DB50DF462ABF}"/>
                </a:ext>
              </a:extLst>
            </p:cNvPr>
            <p:cNvSpPr/>
            <p:nvPr/>
          </p:nvSpPr>
          <p:spPr>
            <a:xfrm>
              <a:off x="-3790601" y="-850219"/>
              <a:ext cx="7977866" cy="7977866"/>
            </a:xfrm>
            <a:prstGeom prst="blockArc">
              <a:avLst>
                <a:gd name="adj1" fmla="val 18900000"/>
                <a:gd name="adj2" fmla="val 2700000"/>
                <a:gd name="adj3" fmla="val 271"/>
              </a:avLst>
            </a:prstGeom>
            <a:solidFill>
              <a:srgbClr val="005C4A"/>
            </a:solidFill>
            <a:ln w="76200"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0C09887-B52A-D426-2549-6D7E9FCB44C0}"/>
                </a:ext>
              </a:extLst>
            </p:cNvPr>
            <p:cNvSpPr/>
            <p:nvPr/>
          </p:nvSpPr>
          <p:spPr>
            <a:xfrm>
              <a:off x="3354120" y="485122"/>
              <a:ext cx="8372903" cy="624086"/>
            </a:xfrm>
            <a:custGeom>
              <a:avLst/>
              <a:gdLst>
                <a:gd name="connsiteX0" fmla="*/ 0 w 8372902"/>
                <a:gd name="connsiteY0" fmla="*/ 0 h 624086"/>
                <a:gd name="connsiteX1" fmla="*/ 8372902 w 8372902"/>
                <a:gd name="connsiteY1" fmla="*/ 0 h 624086"/>
                <a:gd name="connsiteX2" fmla="*/ 8372902 w 8372902"/>
                <a:gd name="connsiteY2" fmla="*/ 624086 h 624086"/>
                <a:gd name="connsiteX3" fmla="*/ 0 w 8372902"/>
                <a:gd name="connsiteY3" fmla="*/ 624086 h 624086"/>
                <a:gd name="connsiteX4" fmla="*/ 0 w 8372902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2902" h="624086">
                  <a:moveTo>
                    <a:pt x="0" y="0"/>
                  </a:moveTo>
                  <a:lnTo>
                    <a:pt x="8372902" y="0"/>
                  </a:lnTo>
                  <a:lnTo>
                    <a:pt x="8372902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mengembangkan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potensi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setiap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anggota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mencapai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kesejahteraan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52B1993-D4C3-13F8-F53D-D0E565CF45BF}"/>
                </a:ext>
              </a:extLst>
            </p:cNvPr>
            <p:cNvSpPr/>
            <p:nvPr/>
          </p:nvSpPr>
          <p:spPr>
            <a:xfrm>
              <a:off x="2934893" y="408926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28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39D1390-51B5-B212-E031-3799C84614A9}"/>
                </a:ext>
              </a:extLst>
            </p:cNvPr>
            <p:cNvSpPr/>
            <p:nvPr/>
          </p:nvSpPr>
          <p:spPr>
            <a:xfrm>
              <a:off x="3877541" y="1421132"/>
              <a:ext cx="7839417" cy="624086"/>
            </a:xfrm>
            <a:custGeom>
              <a:avLst/>
              <a:gdLst>
                <a:gd name="connsiteX0" fmla="*/ 0 w 7839418"/>
                <a:gd name="connsiteY0" fmla="*/ 0 h 624086"/>
                <a:gd name="connsiteX1" fmla="*/ 7839418 w 7839418"/>
                <a:gd name="connsiteY1" fmla="*/ 0 h 624086"/>
                <a:gd name="connsiteX2" fmla="*/ 7839418 w 7839418"/>
                <a:gd name="connsiteY2" fmla="*/ 624086 h 624086"/>
                <a:gd name="connsiteX3" fmla="*/ 0 w 7839418"/>
                <a:gd name="connsiteY3" fmla="*/ 624086 h 624086"/>
                <a:gd name="connsiteX4" fmla="*/ 0 w 7839418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9418" h="624086">
                  <a:moveTo>
                    <a:pt x="0" y="0"/>
                  </a:moveTo>
                  <a:lnTo>
                    <a:pt x="7839418" y="0"/>
                  </a:lnTo>
                  <a:lnTo>
                    <a:pt x="7839418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meningkatkan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kesejahteraan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secara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umum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9BCF406-93AE-99B9-BB48-08F6E683E75A}"/>
                </a:ext>
              </a:extLst>
            </p:cNvPr>
            <p:cNvSpPr/>
            <p:nvPr/>
          </p:nvSpPr>
          <p:spPr>
            <a:xfrm>
              <a:off x="3510164" y="1344937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28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4BE8E93-E26E-8E4D-036F-86586E763F82}"/>
                </a:ext>
              </a:extLst>
            </p:cNvPr>
            <p:cNvSpPr/>
            <p:nvPr/>
          </p:nvSpPr>
          <p:spPr>
            <a:xfrm>
              <a:off x="4112284" y="2357145"/>
              <a:ext cx="7604674" cy="624086"/>
            </a:xfrm>
            <a:custGeom>
              <a:avLst/>
              <a:gdLst>
                <a:gd name="connsiteX0" fmla="*/ 0 w 7604674"/>
                <a:gd name="connsiteY0" fmla="*/ 0 h 624086"/>
                <a:gd name="connsiteX1" fmla="*/ 7604674 w 7604674"/>
                <a:gd name="connsiteY1" fmla="*/ 0 h 624086"/>
                <a:gd name="connsiteX2" fmla="*/ 7604674 w 7604674"/>
                <a:gd name="connsiteY2" fmla="*/ 624086 h 624086"/>
                <a:gd name="connsiteX3" fmla="*/ 0 w 7604674"/>
                <a:gd name="connsiteY3" fmla="*/ 624086 h 624086"/>
                <a:gd name="connsiteX4" fmla="*/ 0 w 7604674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674" h="624086">
                  <a:moveTo>
                    <a:pt x="0" y="0"/>
                  </a:moveTo>
                  <a:lnTo>
                    <a:pt x="7604674" y="0"/>
                  </a:lnTo>
                  <a:lnTo>
                    <a:pt x="7604674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menciptakan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lapangan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kerja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BAAD654-F5F6-5546-A666-D0DC6107E9C2}"/>
                </a:ext>
              </a:extLst>
            </p:cNvPr>
            <p:cNvSpPr/>
            <p:nvPr/>
          </p:nvSpPr>
          <p:spPr>
            <a:xfrm>
              <a:off x="3744908" y="2280949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28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BB8FBBA-6E79-1A0C-7A5E-2BA29CF2079B}"/>
                </a:ext>
              </a:extLst>
            </p:cNvPr>
            <p:cNvSpPr/>
            <p:nvPr/>
          </p:nvSpPr>
          <p:spPr>
            <a:xfrm>
              <a:off x="4112284" y="3292563"/>
              <a:ext cx="7604674" cy="624086"/>
            </a:xfrm>
            <a:custGeom>
              <a:avLst/>
              <a:gdLst>
                <a:gd name="connsiteX0" fmla="*/ 0 w 7604674"/>
                <a:gd name="connsiteY0" fmla="*/ 0 h 624086"/>
                <a:gd name="connsiteX1" fmla="*/ 7604674 w 7604674"/>
                <a:gd name="connsiteY1" fmla="*/ 0 h 624086"/>
                <a:gd name="connsiteX2" fmla="*/ 7604674 w 7604674"/>
                <a:gd name="connsiteY2" fmla="*/ 624086 h 624086"/>
                <a:gd name="connsiteX3" fmla="*/ 0 w 7604674"/>
                <a:gd name="connsiteY3" fmla="*/ 624086 h 624086"/>
                <a:gd name="connsiteX4" fmla="*/ 0 w 7604674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674" h="624086">
                  <a:moveTo>
                    <a:pt x="0" y="0"/>
                  </a:moveTo>
                  <a:lnTo>
                    <a:pt x="7604674" y="0"/>
                  </a:lnTo>
                  <a:lnTo>
                    <a:pt x="7604674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mengembangkan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potensi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anggota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bersama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endParaRPr lang="en-ID" kern="1200" dirty="0">
                <a:solidFill>
                  <a:srgbClr val="005C4A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2E23E0C-6415-5DEA-F78F-B37BFB5E60AB}"/>
                </a:ext>
              </a:extLst>
            </p:cNvPr>
            <p:cNvSpPr/>
            <p:nvPr/>
          </p:nvSpPr>
          <p:spPr>
            <a:xfrm>
              <a:off x="3744908" y="3216368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sz="28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85D998C-FECC-EB04-0FA9-2EA19237C7F0}"/>
                </a:ext>
              </a:extLst>
            </p:cNvPr>
            <p:cNvSpPr/>
            <p:nvPr/>
          </p:nvSpPr>
          <p:spPr>
            <a:xfrm>
              <a:off x="3877541" y="4228576"/>
              <a:ext cx="7839417" cy="624086"/>
            </a:xfrm>
            <a:custGeom>
              <a:avLst/>
              <a:gdLst>
                <a:gd name="connsiteX0" fmla="*/ 0 w 7839418"/>
                <a:gd name="connsiteY0" fmla="*/ 0 h 624086"/>
                <a:gd name="connsiteX1" fmla="*/ 7839418 w 7839418"/>
                <a:gd name="connsiteY1" fmla="*/ 0 h 624086"/>
                <a:gd name="connsiteX2" fmla="*/ 7839418 w 7839418"/>
                <a:gd name="connsiteY2" fmla="*/ 624086 h 624086"/>
                <a:gd name="connsiteX3" fmla="*/ 0 w 7839418"/>
                <a:gd name="connsiteY3" fmla="*/ 624086 h 624086"/>
                <a:gd name="connsiteX4" fmla="*/ 0 w 7839418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9418" h="624086">
                  <a:moveTo>
                    <a:pt x="0" y="0"/>
                  </a:moveTo>
                  <a:lnTo>
                    <a:pt x="7839418" y="0"/>
                  </a:lnTo>
                  <a:lnTo>
                    <a:pt x="7839418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mediator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antara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pemilik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modal dan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praktisi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koperasi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0EA5CE1-E99D-28C8-3F9E-20021979A110}"/>
                </a:ext>
              </a:extLst>
            </p:cNvPr>
            <p:cNvSpPr/>
            <p:nvPr/>
          </p:nvSpPr>
          <p:spPr>
            <a:xfrm>
              <a:off x="3510164" y="4152380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5</a:t>
              </a:r>
              <a:endParaRPr lang="en-ID" sz="28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0B3BF6D-AFEE-90D8-FCEF-2382F3C54FA7}"/>
                </a:ext>
              </a:extLst>
            </p:cNvPr>
            <p:cNvSpPr/>
            <p:nvPr/>
          </p:nvSpPr>
          <p:spPr>
            <a:xfrm>
              <a:off x="3364186" y="5164589"/>
              <a:ext cx="8352773" cy="624086"/>
            </a:xfrm>
            <a:custGeom>
              <a:avLst/>
              <a:gdLst>
                <a:gd name="connsiteX0" fmla="*/ 0 w 8352772"/>
                <a:gd name="connsiteY0" fmla="*/ 0 h 624086"/>
                <a:gd name="connsiteX1" fmla="*/ 8352772 w 8352772"/>
                <a:gd name="connsiteY1" fmla="*/ 0 h 624086"/>
                <a:gd name="connsiteX2" fmla="*/ 8352772 w 8352772"/>
                <a:gd name="connsiteY2" fmla="*/ 624086 h 624086"/>
                <a:gd name="connsiteX3" fmla="*/ 0 w 8352772"/>
                <a:gd name="connsiteY3" fmla="*/ 624086 h 624086"/>
                <a:gd name="connsiteX4" fmla="*/ 0 w 8352772"/>
                <a:gd name="connsiteY4" fmla="*/ 0 h 62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772" h="624086">
                  <a:moveTo>
                    <a:pt x="0" y="0"/>
                  </a:moveTo>
                  <a:lnTo>
                    <a:pt x="8352772" y="0"/>
                  </a:lnTo>
                  <a:lnTo>
                    <a:pt x="8352772" y="624086"/>
                  </a:lnTo>
                  <a:lnTo>
                    <a:pt x="0" y="62408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69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meningkatkan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kualitas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SDM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anggota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A0EDD6E-F8CD-2D1D-0DBE-C4AD73AFC3EB}"/>
                </a:ext>
              </a:extLst>
            </p:cNvPr>
            <p:cNvSpPr/>
            <p:nvPr/>
          </p:nvSpPr>
          <p:spPr>
            <a:xfrm>
              <a:off x="3028561" y="5078461"/>
              <a:ext cx="780108" cy="780108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6</a:t>
              </a:r>
              <a:endParaRPr lang="en-ID" sz="28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7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E5275EF3-D013-B26B-C536-CA31ED5A4942}"/>
              </a:ext>
            </a:extLst>
          </p:cNvPr>
          <p:cNvSpPr txBox="1"/>
          <p:nvPr/>
        </p:nvSpPr>
        <p:spPr>
          <a:xfrm>
            <a:off x="299845" y="1792096"/>
            <a:ext cx="1681355" cy="10895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</a:pPr>
            <a:r>
              <a:rPr lang="en-ID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Manfaat</a:t>
            </a:r>
            <a:r>
              <a:rPr lang="en-ID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ID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4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923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73EA728-0A88-C057-3E66-B4DC1F8D52B9}"/>
              </a:ext>
            </a:extLst>
          </p:cNvPr>
          <p:cNvGrpSpPr/>
          <p:nvPr/>
        </p:nvGrpSpPr>
        <p:grpSpPr>
          <a:xfrm>
            <a:off x="932834" y="846035"/>
            <a:ext cx="7278332" cy="3451430"/>
            <a:chOff x="438649" y="1418450"/>
            <a:chExt cx="11361463" cy="444089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21069DE-AD09-45A0-7909-4CFBAA714DE2}"/>
                </a:ext>
              </a:extLst>
            </p:cNvPr>
            <p:cNvSpPr/>
            <p:nvPr/>
          </p:nvSpPr>
          <p:spPr>
            <a:xfrm>
              <a:off x="602692" y="1625600"/>
              <a:ext cx="11182908" cy="631112"/>
            </a:xfrm>
            <a:custGeom>
              <a:avLst/>
              <a:gdLst>
                <a:gd name="connsiteX0" fmla="*/ 0 w 3937063"/>
                <a:gd name="connsiteY0" fmla="*/ 0 h 1230332"/>
                <a:gd name="connsiteX1" fmla="*/ 3937063 w 3937063"/>
                <a:gd name="connsiteY1" fmla="*/ 0 h 1230332"/>
                <a:gd name="connsiteX2" fmla="*/ 3937063 w 3937063"/>
                <a:gd name="connsiteY2" fmla="*/ 1230332 h 1230332"/>
                <a:gd name="connsiteX3" fmla="*/ 0 w 3937063"/>
                <a:gd name="connsiteY3" fmla="*/ 1230332 h 1230332"/>
                <a:gd name="connsiteX4" fmla="*/ 0 w 3937063"/>
                <a:gd name="connsiteY4" fmla="*/ 0 h 123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7063" h="1230332">
                  <a:moveTo>
                    <a:pt x="0" y="0"/>
                  </a:moveTo>
                  <a:lnTo>
                    <a:pt x="3937063" y="0"/>
                  </a:lnTo>
                  <a:lnTo>
                    <a:pt x="3937063" y="1230332"/>
                  </a:lnTo>
                  <a:lnTo>
                    <a:pt x="0" y="123033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3345" tIns="217170" rIns="217170" bIns="217170" numCol="1" spcCol="1270" anchor="ctr" anchorCtr="0">
              <a:noAutofit/>
            </a:bodyPr>
            <a:lstStyle/>
            <a:p>
              <a:pPr lvl="0" algn="l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nilai-nilainya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berdasarkan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sifat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para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nabi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rasul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sidik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amanah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tablig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fatanah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ri’ayah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mas’uliyah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7A3E86A-2E1B-59A6-E279-8B70FF2A6352}"/>
                </a:ext>
              </a:extLst>
            </p:cNvPr>
            <p:cNvSpPr/>
            <p:nvPr/>
          </p:nvSpPr>
          <p:spPr>
            <a:xfrm>
              <a:off x="438649" y="1418450"/>
              <a:ext cx="818124" cy="626653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1</a:t>
              </a:r>
              <a:endParaRPr lang="en-ID" sz="2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4835304-FDEA-BF90-7FA8-4EA2AC433154}"/>
                </a:ext>
              </a:extLst>
            </p:cNvPr>
            <p:cNvSpPr/>
            <p:nvPr/>
          </p:nvSpPr>
          <p:spPr>
            <a:xfrm>
              <a:off x="602692" y="2449301"/>
              <a:ext cx="11182908" cy="689167"/>
            </a:xfrm>
            <a:custGeom>
              <a:avLst/>
              <a:gdLst>
                <a:gd name="connsiteX0" fmla="*/ 0 w 3937063"/>
                <a:gd name="connsiteY0" fmla="*/ 0 h 1230332"/>
                <a:gd name="connsiteX1" fmla="*/ 3937063 w 3937063"/>
                <a:gd name="connsiteY1" fmla="*/ 0 h 1230332"/>
                <a:gd name="connsiteX2" fmla="*/ 3937063 w 3937063"/>
                <a:gd name="connsiteY2" fmla="*/ 1230332 h 1230332"/>
                <a:gd name="connsiteX3" fmla="*/ 0 w 3937063"/>
                <a:gd name="connsiteY3" fmla="*/ 1230332 h 1230332"/>
                <a:gd name="connsiteX4" fmla="*/ 0 w 3937063"/>
                <a:gd name="connsiteY4" fmla="*/ 0 h 123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7063" h="1230332">
                  <a:moveTo>
                    <a:pt x="0" y="0"/>
                  </a:moveTo>
                  <a:lnTo>
                    <a:pt x="3937063" y="0"/>
                  </a:lnTo>
                  <a:lnTo>
                    <a:pt x="3937063" y="1230332"/>
                  </a:lnTo>
                  <a:lnTo>
                    <a:pt x="0" y="123033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3345" tIns="217170" rIns="217170" bIns="217170" numCol="1" spcCol="1270" anchor="ctr" anchorCtr="0">
              <a:noAutofit/>
            </a:bodyPr>
            <a:lstStyle/>
            <a:p>
              <a:pPr marL="0" lvl="0" indent="0" algn="l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mengakui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hak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milik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anggota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modal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A41F307-4F47-00C0-4195-96DF692C1C6F}"/>
                </a:ext>
              </a:extLst>
            </p:cNvPr>
            <p:cNvSpPr/>
            <p:nvPr/>
          </p:nvSpPr>
          <p:spPr>
            <a:xfrm>
              <a:off x="438649" y="2294908"/>
              <a:ext cx="818124" cy="626653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2</a:t>
              </a:r>
              <a:endParaRPr lang="en-ID" sz="20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3ACC280-B3E5-D2CA-59C5-1ECF62882A05}"/>
                </a:ext>
              </a:extLst>
            </p:cNvPr>
            <p:cNvSpPr/>
            <p:nvPr/>
          </p:nvSpPr>
          <p:spPr>
            <a:xfrm>
              <a:off x="609948" y="3364342"/>
              <a:ext cx="11182908" cy="689167"/>
            </a:xfrm>
            <a:custGeom>
              <a:avLst/>
              <a:gdLst>
                <a:gd name="connsiteX0" fmla="*/ 0 w 3937063"/>
                <a:gd name="connsiteY0" fmla="*/ 0 h 1230332"/>
                <a:gd name="connsiteX1" fmla="*/ 3937063 w 3937063"/>
                <a:gd name="connsiteY1" fmla="*/ 0 h 1230332"/>
                <a:gd name="connsiteX2" fmla="*/ 3937063 w 3937063"/>
                <a:gd name="connsiteY2" fmla="*/ 1230332 h 1230332"/>
                <a:gd name="connsiteX3" fmla="*/ 0 w 3937063"/>
                <a:gd name="connsiteY3" fmla="*/ 1230332 h 1230332"/>
                <a:gd name="connsiteX4" fmla="*/ 0 w 3937063"/>
                <a:gd name="connsiteY4" fmla="*/ 0 h 123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7063" h="1230332">
                  <a:moveTo>
                    <a:pt x="0" y="0"/>
                  </a:moveTo>
                  <a:lnTo>
                    <a:pt x="3937063" y="0"/>
                  </a:lnTo>
                  <a:lnTo>
                    <a:pt x="3937063" y="1230332"/>
                  </a:lnTo>
                  <a:lnTo>
                    <a:pt x="0" y="123033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3345" tIns="217170" rIns="217170" bIns="217170" numCol="1" spcCol="1270" anchor="ctr" anchorCtr="0">
              <a:noAutofit/>
            </a:bodyPr>
            <a:lstStyle/>
            <a:p>
              <a:pPr marL="0" lvl="0" indent="0" algn="l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melakukan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transaksi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riba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DCC8CBF-79A7-1D36-5E6A-6D1F5F047823}"/>
                </a:ext>
              </a:extLst>
            </p:cNvPr>
            <p:cNvSpPr/>
            <p:nvPr/>
          </p:nvSpPr>
          <p:spPr>
            <a:xfrm>
              <a:off x="445905" y="3211627"/>
              <a:ext cx="818124" cy="626653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3</a:t>
              </a:r>
              <a:endParaRPr lang="en-ID" sz="20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853BD5-57F4-A809-2D44-081D49CF1494}"/>
                </a:ext>
              </a:extLst>
            </p:cNvPr>
            <p:cNvSpPr/>
            <p:nvPr/>
          </p:nvSpPr>
          <p:spPr>
            <a:xfrm>
              <a:off x="609948" y="4277548"/>
              <a:ext cx="11182908" cy="689167"/>
            </a:xfrm>
            <a:custGeom>
              <a:avLst/>
              <a:gdLst>
                <a:gd name="connsiteX0" fmla="*/ 0 w 3937063"/>
                <a:gd name="connsiteY0" fmla="*/ 0 h 1230332"/>
                <a:gd name="connsiteX1" fmla="*/ 3937063 w 3937063"/>
                <a:gd name="connsiteY1" fmla="*/ 0 h 1230332"/>
                <a:gd name="connsiteX2" fmla="*/ 3937063 w 3937063"/>
                <a:gd name="connsiteY2" fmla="*/ 1230332 h 1230332"/>
                <a:gd name="connsiteX3" fmla="*/ 0 w 3937063"/>
                <a:gd name="connsiteY3" fmla="*/ 1230332 h 1230332"/>
                <a:gd name="connsiteX4" fmla="*/ 0 w 3937063"/>
                <a:gd name="connsiteY4" fmla="*/ 0 h 123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7063" h="1230332">
                  <a:moveTo>
                    <a:pt x="0" y="0"/>
                  </a:moveTo>
                  <a:lnTo>
                    <a:pt x="3937063" y="0"/>
                  </a:lnTo>
                  <a:lnTo>
                    <a:pt x="3937063" y="1230332"/>
                  </a:lnTo>
                  <a:lnTo>
                    <a:pt x="0" y="123033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3345" tIns="217170" rIns="217170" bIns="217170" numCol="1" spcCol="1270" anchor="ctr" anchorCtr="0">
              <a:noAutofit/>
            </a:bodyPr>
            <a:lstStyle/>
            <a:p>
              <a:pPr marL="0" lvl="0" indent="0" algn="l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mengakui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adanya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motif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mencari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keuntungan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mendahulukan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kepentingan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bersama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1CF1988-BE97-144E-C440-95786438077E}"/>
                </a:ext>
              </a:extLst>
            </p:cNvPr>
            <p:cNvSpPr/>
            <p:nvPr/>
          </p:nvSpPr>
          <p:spPr>
            <a:xfrm>
              <a:off x="445905" y="4118950"/>
              <a:ext cx="818124" cy="626653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4</a:t>
              </a:r>
              <a:endParaRPr lang="en-ID" sz="20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BE3CBDF-9A20-D97B-63A0-65ED3C659FCE}"/>
                </a:ext>
              </a:extLst>
            </p:cNvPr>
            <p:cNvSpPr/>
            <p:nvPr/>
          </p:nvSpPr>
          <p:spPr>
            <a:xfrm>
              <a:off x="617204" y="5170179"/>
              <a:ext cx="11182908" cy="689167"/>
            </a:xfrm>
            <a:custGeom>
              <a:avLst/>
              <a:gdLst>
                <a:gd name="connsiteX0" fmla="*/ 0 w 3937063"/>
                <a:gd name="connsiteY0" fmla="*/ 0 h 1230332"/>
                <a:gd name="connsiteX1" fmla="*/ 3937063 w 3937063"/>
                <a:gd name="connsiteY1" fmla="*/ 0 h 1230332"/>
                <a:gd name="connsiteX2" fmla="*/ 3937063 w 3937063"/>
                <a:gd name="connsiteY2" fmla="*/ 1230332 h 1230332"/>
                <a:gd name="connsiteX3" fmla="*/ 0 w 3937063"/>
                <a:gd name="connsiteY3" fmla="*/ 1230332 h 1230332"/>
                <a:gd name="connsiteX4" fmla="*/ 0 w 3937063"/>
                <a:gd name="connsiteY4" fmla="*/ 0 h 123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7063" h="1230332">
                  <a:moveTo>
                    <a:pt x="0" y="0"/>
                  </a:moveTo>
                  <a:lnTo>
                    <a:pt x="3937063" y="0"/>
                  </a:lnTo>
                  <a:lnTo>
                    <a:pt x="3937063" y="1230332"/>
                  </a:lnTo>
                  <a:lnTo>
                    <a:pt x="0" y="123033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3345" tIns="217170" rIns="217170" bIns="217170" numCol="1" spcCol="1270" anchor="ctr" anchorCtr="0">
              <a:noAutofit/>
            </a:bodyPr>
            <a:lstStyle/>
            <a:p>
              <a:pPr marL="0" lvl="0" indent="0" algn="l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mengakui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kebebasan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berusaha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F0EBE84-D27E-DE0E-2C78-46CC7322CFCD}"/>
                </a:ext>
              </a:extLst>
            </p:cNvPr>
            <p:cNvSpPr/>
            <p:nvPr/>
          </p:nvSpPr>
          <p:spPr>
            <a:xfrm>
              <a:off x="453162" y="5011582"/>
              <a:ext cx="818124" cy="626653"/>
            </a:xfrm>
            <a:prstGeom prst="rect">
              <a:avLst/>
            </a:prstGeom>
            <a:solidFill>
              <a:srgbClr val="9FD661"/>
            </a:solidFill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5</a:t>
              </a:r>
              <a:endParaRPr lang="en-ID" sz="20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5" name="Rectangle 14">
            <a:hlinkClick r:id="rId3" action="ppaction://hlinksldjump"/>
            <a:extLst>
              <a:ext uri="{FF2B5EF4-FFF2-40B4-BE49-F238E27FC236}">
                <a16:creationId xmlns:a16="http://schemas.microsoft.com/office/drawing/2014/main" id="{FFB90331-A961-3C65-B058-D3C49C94B050}"/>
              </a:ext>
            </a:extLst>
          </p:cNvPr>
          <p:cNvSpPr/>
          <p:nvPr/>
        </p:nvSpPr>
        <p:spPr>
          <a:xfrm>
            <a:off x="2128061" y="284244"/>
            <a:ext cx="4814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Karakteristik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Koperasi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103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hlinkClick r:id="rId3" action="ppaction://hlinksldjump"/>
            <a:extLst>
              <a:ext uri="{FF2B5EF4-FFF2-40B4-BE49-F238E27FC236}">
                <a16:creationId xmlns:a16="http://schemas.microsoft.com/office/drawing/2014/main" id="{FFB90331-A961-3C65-B058-D3C49C94B050}"/>
              </a:ext>
            </a:extLst>
          </p:cNvPr>
          <p:cNvSpPr/>
          <p:nvPr/>
        </p:nvSpPr>
        <p:spPr>
          <a:xfrm>
            <a:off x="385598" y="308307"/>
            <a:ext cx="8372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Menumbuhkan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Jiwa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Kewirausahaan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Peduli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Sosial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C446E8-DDEB-56A8-16F0-C4A0190FA7A0}"/>
              </a:ext>
            </a:extLst>
          </p:cNvPr>
          <p:cNvSpPr/>
          <p:nvPr/>
        </p:nvSpPr>
        <p:spPr>
          <a:xfrm>
            <a:off x="685800" y="991595"/>
            <a:ext cx="4027975" cy="3155825"/>
          </a:xfrm>
          <a:prstGeom prst="rect">
            <a:avLst/>
          </a:prstGeom>
          <a:noFill/>
          <a:ln w="28575"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Lukmanul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Hakim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memberi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nasihat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anaknya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:</a:t>
            </a:r>
          </a:p>
          <a:p>
            <a:pPr algn="ctr"/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“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Wahai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anakku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berusahalah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untuk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menghilangkan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kemiskinan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usaha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halal.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Sesungguhnya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orang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berusaha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jalan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halal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mendapatkan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kemiskinan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kecuali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apabila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ia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telah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dihinggapi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oleh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tiga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macam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penyakit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: (1) tipis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kepercayaan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agamanya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; (2)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lemah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akalnya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; (3)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hilang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kesopanannya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.”</a:t>
            </a:r>
          </a:p>
          <a:p>
            <a:pPr algn="ctr"/>
            <a:endParaRPr lang="en-US" sz="16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algn="ctr"/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B62E308-6866-5496-F75F-1F2A912FE29B}"/>
              </a:ext>
            </a:extLst>
          </p:cNvPr>
          <p:cNvSpPr/>
          <p:nvPr/>
        </p:nvSpPr>
        <p:spPr>
          <a:xfrm>
            <a:off x="5213666" y="964103"/>
            <a:ext cx="3361414" cy="3073469"/>
          </a:xfrm>
          <a:prstGeom prst="rect">
            <a:avLst/>
          </a:prstGeom>
          <a:noFill/>
          <a:ln w="28575"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Cara yang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benar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mengambil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keuntungan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bertransaksi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:</a:t>
            </a:r>
          </a:p>
          <a:p>
            <a:endParaRPr lang="en-US" sz="1600" b="1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mengurangi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takaran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atau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timbangan</a:t>
            </a:r>
            <a:endParaRPr lang="en-US" sz="16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menimbun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barang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atau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komoditas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vital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dibutuhkan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masyarakat</a:t>
            </a:r>
            <a:endParaRPr lang="en-US" sz="16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melampaui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batas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mengambil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keuntungan</a:t>
            </a:r>
            <a:endParaRPr lang="en-US" sz="16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4AAA30-9BFE-662D-3259-980EB35A0459}"/>
              </a:ext>
            </a:extLst>
          </p:cNvPr>
          <p:cNvSpPr/>
          <p:nvPr/>
        </p:nvSpPr>
        <p:spPr>
          <a:xfrm>
            <a:off x="5768764" y="3547942"/>
            <a:ext cx="2384857" cy="991061"/>
          </a:xfrm>
          <a:prstGeom prst="rect">
            <a:avLst/>
          </a:prstGeom>
          <a:solidFill>
            <a:srgbClr val="9FD661"/>
          </a:solidFill>
          <a:ln w="28575"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Pendekatan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diutamakan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pendekatan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proses,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bukan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hanya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hasil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2800CE-7586-E0C4-D75A-2D3A719E8565}"/>
              </a:ext>
            </a:extLst>
          </p:cNvPr>
          <p:cNvSpPr/>
          <p:nvPr/>
        </p:nvSpPr>
        <p:spPr>
          <a:xfrm>
            <a:off x="1261224" y="3669421"/>
            <a:ext cx="2746347" cy="963256"/>
          </a:xfrm>
          <a:prstGeom prst="rect">
            <a:avLst/>
          </a:prstGeom>
          <a:solidFill>
            <a:srgbClr val="9FD661"/>
          </a:solidFill>
          <a:ln w="28575">
            <a:solidFill>
              <a:srgbClr val="005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Kegiatan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transaksi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harus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diikuti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aturan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agama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jelas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4078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20" grpId="0" animBg="1"/>
      <p:bldP spid="21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>
            <a:extLst>
              <a:ext uri="{FF2B5EF4-FFF2-40B4-BE49-F238E27FC236}">
                <a16:creationId xmlns:a16="http://schemas.microsoft.com/office/drawing/2014/main" id="{C7606962-7368-2A4A-4F74-53582B3937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342" y="1402913"/>
            <a:ext cx="4765933" cy="3862702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E0DD49F-A940-8919-3376-3342635167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413" y="176878"/>
            <a:ext cx="4765933" cy="239272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ACE50E5D-18F9-F233-E15C-DB5F4C3EC86B}"/>
              </a:ext>
            </a:extLst>
          </p:cNvPr>
          <p:cNvGrpSpPr/>
          <p:nvPr/>
        </p:nvGrpSpPr>
        <p:grpSpPr>
          <a:xfrm>
            <a:off x="609600" y="361950"/>
            <a:ext cx="4131155" cy="3886200"/>
            <a:chOff x="130626" y="95660"/>
            <a:chExt cx="6792685" cy="6389916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7C98CD3-E0D6-024A-2CE0-6C784813BB87}"/>
                </a:ext>
              </a:extLst>
            </p:cNvPr>
            <p:cNvGrpSpPr/>
            <p:nvPr/>
          </p:nvGrpSpPr>
          <p:grpSpPr>
            <a:xfrm>
              <a:off x="130626" y="95660"/>
              <a:ext cx="6792685" cy="6389916"/>
              <a:chOff x="0" y="50799"/>
              <a:chExt cx="6792685" cy="6389916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63D1469C-2FF4-AEC1-CB8A-2DC8C55C6103}"/>
                  </a:ext>
                </a:extLst>
              </p:cNvPr>
              <p:cNvSpPr/>
              <p:nvPr/>
            </p:nvSpPr>
            <p:spPr>
              <a:xfrm>
                <a:off x="0" y="5177972"/>
                <a:ext cx="1458685" cy="1262743"/>
              </a:xfrm>
              <a:prstGeom prst="rect">
                <a:avLst/>
              </a:prstGeom>
              <a:noFill/>
              <a:ln w="22225">
                <a:solidFill>
                  <a:srgbClr val="9FD6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C9DC0F8D-1687-6767-D46A-DB85AE6A929F}"/>
                  </a:ext>
                </a:extLst>
              </p:cNvPr>
              <p:cNvSpPr/>
              <p:nvPr/>
            </p:nvSpPr>
            <p:spPr>
              <a:xfrm>
                <a:off x="624113" y="4826000"/>
                <a:ext cx="1458685" cy="1262743"/>
              </a:xfrm>
              <a:prstGeom prst="rect">
                <a:avLst/>
              </a:prstGeom>
              <a:noFill/>
              <a:ln w="22225">
                <a:solidFill>
                  <a:srgbClr val="9FD6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A15D29B4-809F-9102-9251-00D74D7476F5}"/>
                  </a:ext>
                </a:extLst>
              </p:cNvPr>
              <p:cNvSpPr/>
              <p:nvPr/>
            </p:nvSpPr>
            <p:spPr>
              <a:xfrm>
                <a:off x="0" y="50799"/>
                <a:ext cx="1458685" cy="1262743"/>
              </a:xfrm>
              <a:prstGeom prst="rect">
                <a:avLst/>
              </a:prstGeom>
              <a:noFill/>
              <a:ln w="22225">
                <a:solidFill>
                  <a:srgbClr val="9FD6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DE6B479C-62C9-CDC4-0F8A-896D4471E19F}"/>
                  </a:ext>
                </a:extLst>
              </p:cNvPr>
              <p:cNvSpPr/>
              <p:nvPr/>
            </p:nvSpPr>
            <p:spPr>
              <a:xfrm>
                <a:off x="624114" y="417285"/>
                <a:ext cx="1458685" cy="1262743"/>
              </a:xfrm>
              <a:prstGeom prst="rect">
                <a:avLst/>
              </a:prstGeom>
              <a:noFill/>
              <a:ln w="22225">
                <a:solidFill>
                  <a:srgbClr val="9FD6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24BE9949-87EB-B5CF-E24D-1540E63AA779}"/>
                  </a:ext>
                </a:extLst>
              </p:cNvPr>
              <p:cNvSpPr/>
              <p:nvPr/>
            </p:nvSpPr>
            <p:spPr>
              <a:xfrm>
                <a:off x="1103085" y="856344"/>
                <a:ext cx="5689600" cy="460102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w="168275" cmpd="dbl">
                <a:solidFill>
                  <a:srgbClr val="9FD6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50E729C-7D60-E4C4-03B1-FE9947E09A70}"/>
                </a:ext>
              </a:extLst>
            </p:cNvPr>
            <p:cNvSpPr txBox="1"/>
            <p:nvPr/>
          </p:nvSpPr>
          <p:spPr>
            <a:xfrm>
              <a:off x="4641155" y="4982066"/>
              <a:ext cx="2282156" cy="4048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</a:rPr>
                <a:t>: freepik.com</a:t>
              </a:r>
              <a:endParaRPr lang="en-ID" sz="1000" dirty="0">
                <a:solidFill>
                  <a:srgbClr val="005C4A"/>
                </a:solidFill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27528D1D-47F3-DA3F-F715-8845F7AEC617}"/>
              </a:ext>
            </a:extLst>
          </p:cNvPr>
          <p:cNvSpPr txBox="1"/>
          <p:nvPr/>
        </p:nvSpPr>
        <p:spPr>
          <a:xfrm>
            <a:off x="5300634" y="968823"/>
            <a:ext cx="2989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Apa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hubungan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antara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gambar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di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samping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dan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asuransi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?</a:t>
            </a:r>
            <a:endParaRPr lang="en-ID" b="1" dirty="0">
              <a:solidFill>
                <a:srgbClr val="FB3803"/>
              </a:solidFill>
              <a:latin typeface="Candara" panose="020E0502030303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CDAC2DB-ED57-E0C3-C246-66E962BB4A5F}"/>
              </a:ext>
            </a:extLst>
          </p:cNvPr>
          <p:cNvSpPr txBox="1"/>
          <p:nvPr/>
        </p:nvSpPr>
        <p:spPr>
          <a:xfrm>
            <a:off x="5435792" y="2526072"/>
            <a:ext cx="27190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Apa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perbedaan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antara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lembaga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keuangan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(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asuransi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, bank, dan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koperasi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) syariah dan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konvensional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?</a:t>
            </a:r>
            <a:endParaRPr lang="en-ID" b="1" dirty="0">
              <a:solidFill>
                <a:srgbClr val="FB3803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390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19F8AF9B-26C8-85F2-C697-38696E492280}"/>
              </a:ext>
            </a:extLst>
          </p:cNvPr>
          <p:cNvSpPr txBox="1"/>
          <p:nvPr/>
        </p:nvSpPr>
        <p:spPr>
          <a:xfrm>
            <a:off x="3207657" y="152046"/>
            <a:ext cx="272868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5C4A"/>
                </a:solidFill>
                <a:latin typeface="Candara" panose="020E0502030303020204" pitchFamily="34" charset="0"/>
              </a:rPr>
              <a:t>Peta </a:t>
            </a:r>
            <a:r>
              <a:rPr lang="en-US" sz="3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endParaRPr lang="en-ID" sz="3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89E9769-8565-239D-93BC-7F74F1468523}"/>
              </a:ext>
            </a:extLst>
          </p:cNvPr>
          <p:cNvGrpSpPr/>
          <p:nvPr/>
        </p:nvGrpSpPr>
        <p:grpSpPr>
          <a:xfrm>
            <a:off x="1143000" y="798377"/>
            <a:ext cx="6980133" cy="3737372"/>
            <a:chOff x="1173267" y="815578"/>
            <a:chExt cx="6980133" cy="3737372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5C972CF-C6DD-145E-85BD-86044B318E2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715000" y="2571750"/>
              <a:ext cx="1012989" cy="827625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4EDA933-E004-502A-2ED5-68CED0B9DF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68411" y="2607952"/>
              <a:ext cx="1012989" cy="827625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983765F-095D-10BD-3661-701EAFB2E3E8}"/>
                </a:ext>
              </a:extLst>
            </p:cNvPr>
            <p:cNvCxnSpPr>
              <a:cxnSpLocks/>
            </p:cNvCxnSpPr>
            <p:nvPr/>
          </p:nvCxnSpPr>
          <p:spPr>
            <a:xfrm>
              <a:off x="5858652" y="2003242"/>
              <a:ext cx="465948" cy="0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7209AF9-3989-A8DB-CA33-A4E1A9AB2630}"/>
                </a:ext>
              </a:extLst>
            </p:cNvPr>
            <p:cNvCxnSpPr>
              <a:cxnSpLocks/>
            </p:cNvCxnSpPr>
            <p:nvPr/>
          </p:nvCxnSpPr>
          <p:spPr>
            <a:xfrm>
              <a:off x="2996893" y="2000709"/>
              <a:ext cx="450753" cy="0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: Rounded Corners 30">
              <a:hlinkClick r:id="rId3" action="ppaction://hlinksldjump"/>
              <a:extLst>
                <a:ext uri="{FF2B5EF4-FFF2-40B4-BE49-F238E27FC236}">
                  <a16:creationId xmlns:a16="http://schemas.microsoft.com/office/drawing/2014/main" id="{A403EEF2-2CE2-CEAF-4081-F89BAABBB4F0}"/>
                </a:ext>
              </a:extLst>
            </p:cNvPr>
            <p:cNvSpPr/>
            <p:nvPr/>
          </p:nvSpPr>
          <p:spPr>
            <a:xfrm>
              <a:off x="6330126" y="1433462"/>
              <a:ext cx="1823274" cy="113449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Bank Syariah</a:t>
              </a:r>
              <a:endParaRPr lang="en-ID" sz="1600" dirty="0"/>
            </a:p>
          </p:txBody>
        </p:sp>
        <p:sp>
          <p:nvSpPr>
            <p:cNvPr id="32" name="Rectangle: Rounded Corners 31">
              <a:hlinkClick r:id="rId4" action="ppaction://hlinksldjump"/>
              <a:extLst>
                <a:ext uri="{FF2B5EF4-FFF2-40B4-BE49-F238E27FC236}">
                  <a16:creationId xmlns:a16="http://schemas.microsoft.com/office/drawing/2014/main" id="{4CDC215E-9A00-C649-C4E5-470EEF2281B7}"/>
                </a:ext>
              </a:extLst>
            </p:cNvPr>
            <p:cNvSpPr/>
            <p:nvPr/>
          </p:nvSpPr>
          <p:spPr>
            <a:xfrm>
              <a:off x="1173267" y="1454458"/>
              <a:ext cx="1823274" cy="113449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Asuransi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Syariah</a:t>
              </a:r>
              <a:endParaRPr lang="en-ID" sz="1600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A17CFE3-F700-D5FF-E456-2D0C193F9B5E}"/>
                </a:ext>
              </a:extLst>
            </p:cNvPr>
            <p:cNvGrpSpPr/>
            <p:nvPr/>
          </p:nvGrpSpPr>
          <p:grpSpPr>
            <a:xfrm>
              <a:off x="3447731" y="815578"/>
              <a:ext cx="2370263" cy="2370262"/>
              <a:chOff x="4390692" y="1161133"/>
              <a:chExt cx="3396347" cy="3396347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F342F973-09B1-ACDE-09A4-0E8712A52E09}"/>
                  </a:ext>
                </a:extLst>
              </p:cNvPr>
              <p:cNvSpPr/>
              <p:nvPr/>
            </p:nvSpPr>
            <p:spPr>
              <a:xfrm>
                <a:off x="4390692" y="1161133"/>
                <a:ext cx="3396347" cy="3396347"/>
              </a:xfrm>
              <a:prstGeom prst="ellipse">
                <a:avLst/>
              </a:prstGeom>
              <a:solidFill>
                <a:schemeClr val="bg1"/>
              </a:solidFill>
              <a:ln w="101600" cmpd="thickThin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37" name="TextBox 36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02CFCCEC-2603-2CC3-65BE-048FE81C736F}"/>
                  </a:ext>
                </a:extLst>
              </p:cNvPr>
              <p:cNvSpPr txBox="1"/>
              <p:nvPr/>
            </p:nvSpPr>
            <p:spPr>
              <a:xfrm>
                <a:off x="4473039" y="1955207"/>
                <a:ext cx="3174371" cy="2116862"/>
              </a:xfrm>
              <a:prstGeom prst="rect">
                <a:avLst/>
              </a:prstGeom>
              <a:noFill/>
              <a:ln w="76200"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Penerapan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Fikih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Muamalah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Asuransi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Perbankan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dan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Koperasi</a:t>
                </a:r>
                <a:endParaRPr lang="en-ID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34" name="Rectangle: Rounded Corners 33">
              <a:hlinkClick r:id="rId6" action="ppaction://hlinksldjump"/>
              <a:extLst>
                <a:ext uri="{FF2B5EF4-FFF2-40B4-BE49-F238E27FC236}">
                  <a16:creationId xmlns:a16="http://schemas.microsoft.com/office/drawing/2014/main" id="{71F07858-70A9-E534-6BA0-15D2890B46B4}"/>
                </a:ext>
              </a:extLst>
            </p:cNvPr>
            <p:cNvSpPr/>
            <p:nvPr/>
          </p:nvSpPr>
          <p:spPr>
            <a:xfrm>
              <a:off x="5587341" y="3418457"/>
              <a:ext cx="2370263" cy="113449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Penerapan</a:t>
              </a:r>
              <a:r>
                <a: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Karakter</a:t>
              </a:r>
              <a:r>
                <a: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ID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Menumbuhkan</a:t>
              </a:r>
              <a:r>
                <a: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Jiwa </a:t>
              </a:r>
              <a:r>
                <a:rPr lang="en-ID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Kewirausahaan</a:t>
              </a:r>
              <a:r>
                <a: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ID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Kepedulian</a:t>
              </a:r>
              <a:r>
                <a: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Sosial)</a:t>
              </a:r>
              <a:endParaRPr lang="en-ID" sz="1600" dirty="0"/>
            </a:p>
          </p:txBody>
        </p:sp>
        <p:sp>
          <p:nvSpPr>
            <p:cNvPr id="35" name="Rectangle: Rounded Corners 34">
              <a:hlinkClick r:id="rId7" action="ppaction://hlinksldjump"/>
              <a:extLst>
                <a:ext uri="{FF2B5EF4-FFF2-40B4-BE49-F238E27FC236}">
                  <a16:creationId xmlns:a16="http://schemas.microsoft.com/office/drawing/2014/main" id="{D68DC356-EE16-B649-3A28-AC00D4D42FD6}"/>
                </a:ext>
              </a:extLst>
            </p:cNvPr>
            <p:cNvSpPr/>
            <p:nvPr/>
          </p:nvSpPr>
          <p:spPr>
            <a:xfrm>
              <a:off x="1401867" y="3418457"/>
              <a:ext cx="2370263" cy="113449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Koperasi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Syariah</a:t>
              </a:r>
              <a:endParaRPr lang="en-ID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0138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61333375"/>
              </p:ext>
            </p:extLst>
          </p:nvPr>
        </p:nvGraphicFramePr>
        <p:xfrm>
          <a:off x="1066800" y="386013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3038F634-CCA4-0675-2E0F-81A9959AF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404" y="1047750"/>
            <a:ext cx="3581400" cy="10265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9BC2CC8-FE14-9B4F-B90D-EB43CEFB64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22" y="1047750"/>
            <a:ext cx="3581400" cy="10265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2527210" y="440532"/>
            <a:ext cx="44983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01E5B4-4954-BF14-64C9-1AA4DECE792D}"/>
              </a:ext>
            </a:extLst>
          </p:cNvPr>
          <p:cNvSpPr txBox="1"/>
          <p:nvPr/>
        </p:nvSpPr>
        <p:spPr>
          <a:xfrm>
            <a:off x="782425" y="1986748"/>
            <a:ext cx="353108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Usaha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saling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melindungi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tolong-menolong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di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antara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sejumlah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orang/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pihak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melalui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investasi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bentuk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aset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dan/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atau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tabarru</a:t>
            </a:r>
            <a:r>
              <a:rPr lang="en-US" sz="1600" i="1" dirty="0">
                <a:solidFill>
                  <a:srgbClr val="005C4A"/>
                </a:solidFill>
                <a:latin typeface="Candara" panose="020E0502030303020204" pitchFamily="34" charset="0"/>
              </a:rPr>
              <a:t>’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memberikan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pola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pengembalian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untuk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menghadapi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risiko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tertentu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melalui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akad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(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perikatan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)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sesuai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syariah.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3222E0-8B9B-2C6A-CBF6-6A9E7CCCD4A3}"/>
              </a:ext>
            </a:extLst>
          </p:cNvPr>
          <p:cNvSpPr txBox="1"/>
          <p:nvPr/>
        </p:nvSpPr>
        <p:spPr>
          <a:xfrm>
            <a:off x="960196" y="1335020"/>
            <a:ext cx="3033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Fatwa Dewan Syariah Nasional No. 21/DSN-MUI/X/2001</a:t>
            </a:r>
            <a:endParaRPr lang="en-ID" sz="1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41F33B0-1678-4E35-34B2-92890DA7AFE7}"/>
              </a:ext>
            </a:extLst>
          </p:cNvPr>
          <p:cNvSpPr/>
          <p:nvPr/>
        </p:nvSpPr>
        <p:spPr>
          <a:xfrm>
            <a:off x="4663039" y="1883309"/>
            <a:ext cx="3698536" cy="99672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936" tIns="183401" rIns="272936" bIns="183401" numCol="1" spcCol="1270" anchor="ctr" anchorCtr="0">
            <a:noAutofit/>
          </a:bodyPr>
          <a:lstStyle/>
          <a:p>
            <a:pPr marL="342900" lvl="0" indent="-342900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syariah: </a:t>
            </a:r>
            <a:r>
              <a:rPr lang="en-US" sz="1600" i="1" dirty="0">
                <a:solidFill>
                  <a:srgbClr val="005C4A"/>
                </a:solidFill>
                <a:latin typeface="Candara" panose="020E0502030303020204" pitchFamily="34" charset="0"/>
              </a:rPr>
              <a:t>sharing risk</a:t>
            </a:r>
          </a:p>
          <a:p>
            <a:pPr marL="342900" lvl="0" indent="-342900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16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16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Konvensional</a:t>
            </a:r>
            <a:r>
              <a:rPr lang="en-US" sz="16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: </a:t>
            </a:r>
            <a:r>
              <a:rPr lang="en-US" sz="1600" i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transfer risk</a:t>
            </a:r>
            <a:endParaRPr lang="en-ID" sz="1600" i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595869-056D-36E9-4613-067075A3A73D}"/>
              </a:ext>
            </a:extLst>
          </p:cNvPr>
          <p:cNvSpPr txBox="1"/>
          <p:nvPr/>
        </p:nvSpPr>
        <p:spPr>
          <a:xfrm>
            <a:off x="4830381" y="1453593"/>
            <a:ext cx="3033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Perbedaan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Pengelolaan</a:t>
            </a:r>
            <a:endParaRPr lang="en-ID" sz="1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987E15D-BC98-DAC0-B096-86DCDD715F7F}"/>
              </a:ext>
            </a:extLst>
          </p:cNvPr>
          <p:cNvSpPr/>
          <p:nvPr/>
        </p:nvSpPr>
        <p:spPr>
          <a:xfrm>
            <a:off x="5181600" y="3064159"/>
            <a:ext cx="2809154" cy="1371273"/>
          </a:xfrm>
          <a:prstGeom prst="roundRect">
            <a:avLst/>
          </a:prstGeom>
          <a:solidFill>
            <a:schemeClr val="bg1"/>
          </a:solidFill>
          <a:ln w="101600" cmpd="thickThin">
            <a:solidFill>
              <a:srgbClr val="EF536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" tIns="41275" rIns="41275" bIns="41275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syariah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pertama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di Indonesia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ditandai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berdirinya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PT Syarikat Takaful Indonesia pada 24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Februari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1994 yang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dimotori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oleh ICMI (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Ikatan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400" dirty="0" err="1">
                <a:solidFill>
                  <a:srgbClr val="005C4A"/>
                </a:solidFill>
                <a:latin typeface="Candara" panose="020E0502030303020204" pitchFamily="34" charset="0"/>
              </a:rPr>
              <a:t>Cendekiawan</a:t>
            </a:r>
            <a:r>
              <a:rPr lang="en-US" sz="1400" dirty="0">
                <a:solidFill>
                  <a:srgbClr val="005C4A"/>
                </a:solidFill>
                <a:latin typeface="Candara" panose="020E0502030303020204" pitchFamily="34" charset="0"/>
              </a:rPr>
              <a:t> Muslim Indonesia).</a:t>
            </a:r>
            <a:endParaRPr lang="en-ID" sz="14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862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7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8" grpId="0"/>
      <p:bldP spid="14" grpId="0" build="p"/>
      <p:bldP spid="16" grpId="0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1759980" y="440532"/>
            <a:ext cx="5624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Tujuan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Prinsip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8FFAABC-35FF-D93C-33D4-0F0804C5ED24}"/>
              </a:ext>
            </a:extLst>
          </p:cNvPr>
          <p:cNvCxnSpPr/>
          <p:nvPr/>
        </p:nvCxnSpPr>
        <p:spPr>
          <a:xfrm>
            <a:off x="4572000" y="1047750"/>
            <a:ext cx="0" cy="3505200"/>
          </a:xfrm>
          <a:prstGeom prst="line">
            <a:avLst/>
          </a:prstGeom>
          <a:ln w="28575">
            <a:solidFill>
              <a:srgbClr val="2F76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11FD6AD-2DE4-573C-54B8-4643147845C4}"/>
              </a:ext>
            </a:extLst>
          </p:cNvPr>
          <p:cNvSpPr txBox="1"/>
          <p:nvPr/>
        </p:nvSpPr>
        <p:spPr>
          <a:xfrm>
            <a:off x="533400" y="1082381"/>
            <a:ext cx="3033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9FD661"/>
                </a:solidFill>
                <a:latin typeface="Candara" panose="020E0502030303020204" pitchFamily="34" charset="0"/>
              </a:rPr>
              <a:t>Tujuan</a:t>
            </a:r>
            <a:r>
              <a:rPr lang="en-US" sz="2000" b="1" dirty="0">
                <a:solidFill>
                  <a:srgbClr val="9FD661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rgbClr val="9FD661"/>
                </a:solidFill>
                <a:latin typeface="Candara" panose="020E0502030303020204" pitchFamily="34" charset="0"/>
              </a:rPr>
              <a:t>Asuransi</a:t>
            </a:r>
            <a:r>
              <a:rPr lang="en-US" sz="2000" b="1" dirty="0">
                <a:solidFill>
                  <a:srgbClr val="9FD661"/>
                </a:solidFill>
                <a:latin typeface="Candara" panose="020E0502030303020204" pitchFamily="34" charset="0"/>
              </a:rPr>
              <a:t> Syariah</a:t>
            </a:r>
            <a:endParaRPr lang="en-ID" sz="2000" b="1" dirty="0">
              <a:solidFill>
                <a:srgbClr val="9FD661"/>
              </a:solidFill>
              <a:latin typeface="Candara" panose="020E05020303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75DD0F-47F7-785F-0CD1-9D331203ABB4}"/>
              </a:ext>
            </a:extLst>
          </p:cNvPr>
          <p:cNvSpPr txBox="1"/>
          <p:nvPr/>
        </p:nvSpPr>
        <p:spPr>
          <a:xfrm>
            <a:off x="5410200" y="1082381"/>
            <a:ext cx="3033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EF5361"/>
                </a:solidFill>
                <a:latin typeface="Candara" panose="020E0502030303020204" pitchFamily="34" charset="0"/>
              </a:rPr>
              <a:t>Prinsip</a:t>
            </a:r>
            <a:r>
              <a:rPr lang="en-US" sz="2000" b="1" dirty="0">
                <a:solidFill>
                  <a:srgbClr val="EF5361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rgbClr val="EF5361"/>
                </a:solidFill>
                <a:latin typeface="Candara" panose="020E0502030303020204" pitchFamily="34" charset="0"/>
              </a:rPr>
              <a:t>Asuransi</a:t>
            </a:r>
            <a:r>
              <a:rPr lang="en-US" sz="2000" b="1" dirty="0">
                <a:solidFill>
                  <a:srgbClr val="EF5361"/>
                </a:solidFill>
                <a:latin typeface="Candara" panose="020E0502030303020204" pitchFamily="34" charset="0"/>
              </a:rPr>
              <a:t> Syariah</a:t>
            </a:r>
            <a:endParaRPr lang="en-ID" sz="2000" b="1" dirty="0">
              <a:solidFill>
                <a:srgbClr val="EF5361"/>
              </a:solidFill>
              <a:latin typeface="Candara" panose="020E0502030303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5285607-3A92-47D4-5B9F-A0B4CB2C2499}"/>
              </a:ext>
            </a:extLst>
          </p:cNvPr>
          <p:cNvSpPr txBox="1"/>
          <p:nvPr/>
        </p:nvSpPr>
        <p:spPr>
          <a:xfrm>
            <a:off x="387582" y="1709229"/>
            <a:ext cx="1901371" cy="646986"/>
          </a:xfrm>
          <a:prstGeom prst="roundRect">
            <a:avLst/>
          </a:prstGeom>
          <a:noFill/>
          <a:ln>
            <a:solidFill>
              <a:srgbClr val="EF536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meningkatkan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kesejahteraan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B6CD96-77BE-FDCD-5D74-4778E8E5A43F}"/>
              </a:ext>
            </a:extLst>
          </p:cNvPr>
          <p:cNvSpPr txBox="1"/>
          <p:nvPr/>
        </p:nvSpPr>
        <p:spPr>
          <a:xfrm>
            <a:off x="2145626" y="2037353"/>
            <a:ext cx="1901371" cy="646986"/>
          </a:xfrm>
          <a:prstGeom prst="roundRect">
            <a:avLst/>
          </a:prstGeom>
          <a:noFill/>
          <a:ln>
            <a:solidFill>
              <a:srgbClr val="EF536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meringankan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risiko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peserta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E9AD4DE-773B-36E6-7F7D-73C00BCC36D3}"/>
              </a:ext>
            </a:extLst>
          </p:cNvPr>
          <p:cNvSpPr txBox="1"/>
          <p:nvPr/>
        </p:nvSpPr>
        <p:spPr>
          <a:xfrm>
            <a:off x="2174717" y="3131870"/>
            <a:ext cx="1901371" cy="919401"/>
          </a:xfrm>
          <a:prstGeom prst="roundRect">
            <a:avLst/>
          </a:prstGeom>
          <a:noFill/>
          <a:ln>
            <a:solidFill>
              <a:srgbClr val="EF536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menciptakan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rasa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nyaman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tenteram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2015B7-C5CE-EA0B-A34E-B614482A7316}"/>
              </a:ext>
            </a:extLst>
          </p:cNvPr>
          <p:cNvSpPr txBox="1"/>
          <p:nvPr/>
        </p:nvSpPr>
        <p:spPr>
          <a:xfrm>
            <a:off x="387582" y="2477639"/>
            <a:ext cx="1901371" cy="919401"/>
          </a:xfrm>
          <a:prstGeom prst="roundRect">
            <a:avLst/>
          </a:prstGeom>
          <a:noFill/>
          <a:ln>
            <a:solidFill>
              <a:srgbClr val="EF536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mengumpulkan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dana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sebagai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tabungan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7842103-EB06-1004-8D9B-5E06051EBE17}"/>
              </a:ext>
            </a:extLst>
          </p:cNvPr>
          <p:cNvSpPr txBox="1"/>
          <p:nvPr/>
        </p:nvSpPr>
        <p:spPr>
          <a:xfrm>
            <a:off x="5272319" y="1709229"/>
            <a:ext cx="905762" cy="408623"/>
          </a:xfrm>
          <a:prstGeom prst="roundRect">
            <a:avLst/>
          </a:prstGeom>
          <a:noFill/>
          <a:ln w="28575">
            <a:solidFill>
              <a:srgbClr val="9FD6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tauhid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73E364E-D9EC-9E0D-262A-52A4C6358BA6}"/>
              </a:ext>
            </a:extLst>
          </p:cNvPr>
          <p:cNvSpPr txBox="1"/>
          <p:nvPr/>
        </p:nvSpPr>
        <p:spPr>
          <a:xfrm>
            <a:off x="6118393" y="1903860"/>
            <a:ext cx="1134350" cy="408623"/>
          </a:xfrm>
          <a:prstGeom prst="roundRect">
            <a:avLst/>
          </a:prstGeom>
          <a:noFill/>
          <a:ln w="28575">
            <a:solidFill>
              <a:srgbClr val="9FD6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keadilan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07FCC5-6D39-734A-8773-7E5770D73C67}"/>
              </a:ext>
            </a:extLst>
          </p:cNvPr>
          <p:cNvSpPr txBox="1"/>
          <p:nvPr/>
        </p:nvSpPr>
        <p:spPr>
          <a:xfrm>
            <a:off x="7159836" y="2071617"/>
            <a:ext cx="1283977" cy="715089"/>
          </a:xfrm>
          <a:prstGeom prst="roundRect">
            <a:avLst/>
          </a:prstGeom>
          <a:noFill/>
          <a:ln w="28575">
            <a:solidFill>
              <a:srgbClr val="9FD6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tolong-menolong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02330B0-38C0-499F-4531-021B9B1BC48C}"/>
              </a:ext>
            </a:extLst>
          </p:cNvPr>
          <p:cNvSpPr txBox="1"/>
          <p:nvPr/>
        </p:nvSpPr>
        <p:spPr>
          <a:xfrm>
            <a:off x="6092497" y="3165639"/>
            <a:ext cx="905762" cy="715089"/>
          </a:xfrm>
          <a:prstGeom prst="roundRect">
            <a:avLst/>
          </a:prstGeom>
          <a:noFill/>
          <a:ln w="28575">
            <a:solidFill>
              <a:srgbClr val="9FD6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kerja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sama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C548FE9-0FF0-5C48-B173-338140E91E0E}"/>
              </a:ext>
            </a:extLst>
          </p:cNvPr>
          <p:cNvSpPr txBox="1"/>
          <p:nvPr/>
        </p:nvSpPr>
        <p:spPr>
          <a:xfrm>
            <a:off x="5176779" y="2872415"/>
            <a:ext cx="1096841" cy="408623"/>
          </a:xfrm>
          <a:prstGeom prst="roundRect">
            <a:avLst/>
          </a:prstGeom>
          <a:noFill/>
          <a:ln w="28575">
            <a:solidFill>
              <a:srgbClr val="9FD6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amanah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BE419D-504E-BA72-4D83-8FA6E8E44541}"/>
              </a:ext>
            </a:extLst>
          </p:cNvPr>
          <p:cNvSpPr txBox="1"/>
          <p:nvPr/>
        </p:nvSpPr>
        <p:spPr>
          <a:xfrm>
            <a:off x="6150716" y="2610564"/>
            <a:ext cx="1192406" cy="408623"/>
          </a:xfrm>
          <a:prstGeom prst="roundRect">
            <a:avLst/>
          </a:prstGeom>
          <a:noFill/>
          <a:ln w="28575">
            <a:solidFill>
              <a:srgbClr val="9FD6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kerelaan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192100-1820-D298-D10A-A4E679C183B5}"/>
              </a:ext>
            </a:extLst>
          </p:cNvPr>
          <p:cNvSpPr txBox="1"/>
          <p:nvPr/>
        </p:nvSpPr>
        <p:spPr>
          <a:xfrm>
            <a:off x="6861629" y="3620835"/>
            <a:ext cx="1367969" cy="1021556"/>
          </a:xfrm>
          <a:prstGeom prst="roundRect">
            <a:avLst/>
          </a:prstGeom>
          <a:noFill/>
          <a:ln w="28575">
            <a:solidFill>
              <a:srgbClr val="9FD6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larangan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riba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garar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maysir</a:t>
            </a:r>
            <a:endParaRPr lang="en-ID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320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75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75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25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7509B2F-085D-629D-5D33-84BA0CDAA82B}"/>
              </a:ext>
            </a:extLst>
          </p:cNvPr>
          <p:cNvGrpSpPr/>
          <p:nvPr/>
        </p:nvGrpSpPr>
        <p:grpSpPr>
          <a:xfrm>
            <a:off x="1872930" y="268774"/>
            <a:ext cx="6966268" cy="1294161"/>
            <a:chOff x="1872930" y="201755"/>
            <a:chExt cx="6966268" cy="129416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CA15C4EB-F39E-AC03-ABF0-727ED8AB7721}"/>
                </a:ext>
              </a:extLst>
            </p:cNvPr>
            <p:cNvSpPr/>
            <p:nvPr/>
          </p:nvSpPr>
          <p:spPr>
            <a:xfrm>
              <a:off x="2293890" y="203828"/>
              <a:ext cx="6545308" cy="1292088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63513" tIns="68580" rIns="68581" bIns="68580" numCol="1" spcCol="1270" anchor="t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20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4C470D7-4872-BB47-CFF0-E69A200D1470}"/>
                </a:ext>
              </a:extLst>
            </p:cNvPr>
            <p:cNvSpPr/>
            <p:nvPr/>
          </p:nvSpPr>
          <p:spPr>
            <a:xfrm rot="19435503">
              <a:off x="1872930" y="201755"/>
              <a:ext cx="987334" cy="422178"/>
            </a:xfrm>
            <a:prstGeom prst="roundRect">
              <a:avLst/>
            </a:prstGeom>
            <a:solidFill>
              <a:srgbClr val="EF5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Al-Qur’an</a:t>
              </a:r>
              <a:endParaRPr lang="en-ID" sz="1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CE1B7E9-DD2D-01B1-B9F0-57A3368C55A7}"/>
                </a:ext>
              </a:extLst>
            </p:cNvPr>
            <p:cNvSpPr txBox="1"/>
            <p:nvPr/>
          </p:nvSpPr>
          <p:spPr>
            <a:xfrm>
              <a:off x="2649832" y="331424"/>
              <a:ext cx="58083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perintah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mempersiapkan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masa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depan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(Q.S. An-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Nisā</a:t>
              </a:r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’/4: 9)</a:t>
              </a:r>
            </a:p>
            <a:p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ID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perintah</a:t>
              </a:r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tolong-menolong</a:t>
              </a:r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(Q.S. Al-M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ā’idah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/5: 2)</a:t>
              </a:r>
            </a:p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perintah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saling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melindungi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kesulitan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(Q.S.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Quraisy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/106:4)</a:t>
              </a:r>
            </a:p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perintah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tawakal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optimis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(Q.S. At-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Tagābūn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/64: 11)</a:t>
              </a:r>
              <a:endParaRPr lang="en-ID" sz="1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164D1CF-811C-0772-69B9-9A825F0E4BE2}"/>
              </a:ext>
            </a:extLst>
          </p:cNvPr>
          <p:cNvGrpSpPr/>
          <p:nvPr/>
        </p:nvGrpSpPr>
        <p:grpSpPr>
          <a:xfrm>
            <a:off x="1967774" y="1556773"/>
            <a:ext cx="6871424" cy="1330084"/>
            <a:chOff x="1967774" y="1490854"/>
            <a:chExt cx="6871424" cy="1330084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DD5D7BF-1650-28C3-8688-B775DA714BA1}"/>
                </a:ext>
              </a:extLst>
            </p:cNvPr>
            <p:cNvSpPr/>
            <p:nvPr/>
          </p:nvSpPr>
          <p:spPr>
            <a:xfrm>
              <a:off x="2313759" y="1606159"/>
              <a:ext cx="6525439" cy="1214779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63513" tIns="68580" rIns="68581" bIns="68580" numCol="1" spcCol="1270" anchor="t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20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6721034-3AE3-F209-1C91-3B5BFEBC8B6E}"/>
                </a:ext>
              </a:extLst>
            </p:cNvPr>
            <p:cNvSpPr/>
            <p:nvPr/>
          </p:nvSpPr>
          <p:spPr>
            <a:xfrm rot="19435503">
              <a:off x="1967774" y="1490854"/>
              <a:ext cx="920532" cy="422178"/>
            </a:xfrm>
            <a:prstGeom prst="roundRect">
              <a:avLst/>
            </a:prstGeom>
            <a:solidFill>
              <a:srgbClr val="EF5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Hadis</a:t>
              </a:r>
              <a:endParaRPr lang="en-ID" sz="1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11BE55-66FD-927B-C576-654579C547BE}"/>
                </a:ext>
              </a:extLst>
            </p:cNvPr>
            <p:cNvSpPr txBox="1"/>
            <p:nvPr/>
          </p:nvSpPr>
          <p:spPr>
            <a:xfrm>
              <a:off x="2649832" y="1709487"/>
              <a:ext cx="59607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hadis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aqilah</a:t>
              </a:r>
              <a:endParaRPr lang="en-ID" sz="1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hadis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anjuran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menghilangkan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kesulitan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seseorang</a:t>
              </a:r>
              <a:endParaRPr lang="en-US" sz="1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hadis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anjuran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meninggalkan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ahli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waris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kaya</a:t>
              </a:r>
            </a:p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hadis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risiko</a:t>
              </a:r>
              <a:endParaRPr lang="en-ID" sz="1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718CE4E-EA38-44F7-CC40-AA60627D7175}"/>
              </a:ext>
            </a:extLst>
          </p:cNvPr>
          <p:cNvGrpSpPr/>
          <p:nvPr/>
        </p:nvGrpSpPr>
        <p:grpSpPr>
          <a:xfrm>
            <a:off x="1934732" y="2929578"/>
            <a:ext cx="6904466" cy="1775771"/>
            <a:chOff x="1934732" y="2845918"/>
            <a:chExt cx="6904466" cy="161537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12F8F01-B903-A17A-F357-346C4CCB103C}"/>
                </a:ext>
              </a:extLst>
            </p:cNvPr>
            <p:cNvSpPr/>
            <p:nvPr/>
          </p:nvSpPr>
          <p:spPr>
            <a:xfrm>
              <a:off x="2313759" y="2913691"/>
              <a:ext cx="6525439" cy="1516884"/>
            </a:xfrm>
            <a:custGeom>
              <a:avLst/>
              <a:gdLst>
                <a:gd name="connsiteX0" fmla="*/ 0 w 8128000"/>
                <a:gd name="connsiteY0" fmla="*/ 169333 h 1693333"/>
                <a:gd name="connsiteX1" fmla="*/ 169333 w 8128000"/>
                <a:gd name="connsiteY1" fmla="*/ 0 h 1693333"/>
                <a:gd name="connsiteX2" fmla="*/ 7958667 w 8128000"/>
                <a:gd name="connsiteY2" fmla="*/ 0 h 1693333"/>
                <a:gd name="connsiteX3" fmla="*/ 8128000 w 8128000"/>
                <a:gd name="connsiteY3" fmla="*/ 169333 h 1693333"/>
                <a:gd name="connsiteX4" fmla="*/ 8128000 w 8128000"/>
                <a:gd name="connsiteY4" fmla="*/ 1524000 h 1693333"/>
                <a:gd name="connsiteX5" fmla="*/ 7958667 w 8128000"/>
                <a:gd name="connsiteY5" fmla="*/ 1693333 h 1693333"/>
                <a:gd name="connsiteX6" fmla="*/ 169333 w 8128000"/>
                <a:gd name="connsiteY6" fmla="*/ 1693333 h 1693333"/>
                <a:gd name="connsiteX7" fmla="*/ 0 w 8128000"/>
                <a:gd name="connsiteY7" fmla="*/ 1524000 h 1693333"/>
                <a:gd name="connsiteX8" fmla="*/ 0 w 8128000"/>
                <a:gd name="connsiteY8" fmla="*/ 169333 h 169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8000" h="1693333">
                  <a:moveTo>
                    <a:pt x="0" y="169333"/>
                  </a:moveTo>
                  <a:cubicBezTo>
                    <a:pt x="0" y="75813"/>
                    <a:pt x="75813" y="0"/>
                    <a:pt x="169333" y="0"/>
                  </a:cubicBezTo>
                  <a:lnTo>
                    <a:pt x="7958667" y="0"/>
                  </a:lnTo>
                  <a:cubicBezTo>
                    <a:pt x="8052187" y="0"/>
                    <a:pt x="8128000" y="75813"/>
                    <a:pt x="8128000" y="169333"/>
                  </a:cubicBezTo>
                  <a:lnTo>
                    <a:pt x="8128000" y="1524000"/>
                  </a:lnTo>
                  <a:cubicBezTo>
                    <a:pt x="8128000" y="1617520"/>
                    <a:pt x="8052187" y="1693333"/>
                    <a:pt x="7958667" y="1693333"/>
                  </a:cubicBezTo>
                  <a:lnTo>
                    <a:pt x="169333" y="1693333"/>
                  </a:lnTo>
                  <a:cubicBezTo>
                    <a:pt x="75813" y="1693333"/>
                    <a:pt x="0" y="1617520"/>
                    <a:pt x="0" y="1524000"/>
                  </a:cubicBezTo>
                  <a:lnTo>
                    <a:pt x="0" y="169333"/>
                  </a:ln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63513" tIns="68580" rIns="68581" bIns="68580" numCol="1" spcCol="1270" anchor="t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20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ID" sz="1050" kern="1200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255F3AF-5933-6159-950A-70FD0BE314F4}"/>
                </a:ext>
              </a:extLst>
            </p:cNvPr>
            <p:cNvSpPr/>
            <p:nvPr/>
          </p:nvSpPr>
          <p:spPr>
            <a:xfrm rot="19435503">
              <a:off x="1934732" y="2845918"/>
              <a:ext cx="967053" cy="422178"/>
            </a:xfrm>
            <a:prstGeom prst="roundRect">
              <a:avLst/>
            </a:prstGeom>
            <a:solidFill>
              <a:srgbClr val="EF5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Fatwa MUI</a:t>
              </a:r>
              <a:endParaRPr lang="en-ID" sz="14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0A1B546-16FC-E725-FF41-46492065F211}"/>
                </a:ext>
              </a:extLst>
            </p:cNvPr>
            <p:cNvSpPr txBox="1"/>
            <p:nvPr/>
          </p:nvSpPr>
          <p:spPr>
            <a:xfrm>
              <a:off x="2638414" y="3076301"/>
              <a:ext cx="620078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No. 21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Tahun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2001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Pedoman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Umum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Asuransi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Syariah</a:t>
              </a:r>
              <a:endParaRPr lang="en-ID" sz="1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r>
                <a:rPr lang="en-ID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No. 39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Tahun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2002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Asuransi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Haji</a:t>
              </a:r>
              <a:endParaRPr lang="en-ID" sz="1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No. 51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Tahun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2006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Mudabarah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Musytarakah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Asuransi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Syariah</a:t>
              </a:r>
            </a:p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No. 52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Tahun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2006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Akad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Wakalah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bil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Ujrah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Asuransi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Reasuransi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Syariah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 </a:t>
              </a:r>
            </a:p>
            <a:p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5. No. 53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Tahun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2006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Akad</a:t>
              </a:r>
              <a:r>
                <a:rPr lang="en-US" sz="14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Tabarru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Asuransi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4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Reasuransi</a:t>
              </a:r>
              <a:r>
                <a:rPr lang="en-US" sz="14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Syariah</a:t>
              </a:r>
              <a:endParaRPr lang="en-ID" sz="14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5" name="Rectangle 14">
            <a:hlinkClick r:id="rId3" action="ppaction://hlinksldjump"/>
            <a:extLst>
              <a:ext uri="{FF2B5EF4-FFF2-40B4-BE49-F238E27FC236}">
                <a16:creationId xmlns:a16="http://schemas.microsoft.com/office/drawing/2014/main" id="{D0A5914B-324B-C51D-91EA-401E050BE066}"/>
              </a:ext>
            </a:extLst>
          </p:cNvPr>
          <p:cNvSpPr/>
          <p:nvPr/>
        </p:nvSpPr>
        <p:spPr>
          <a:xfrm>
            <a:off x="207525" y="1296169"/>
            <a:ext cx="1791007" cy="2164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Landasan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Hukum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095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2527210" y="440532"/>
            <a:ext cx="3950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E1AC3B-716C-D2B8-90B3-5A3786B66861}"/>
              </a:ext>
            </a:extLst>
          </p:cNvPr>
          <p:cNvSpPr txBox="1"/>
          <p:nvPr/>
        </p:nvSpPr>
        <p:spPr>
          <a:xfrm>
            <a:off x="990600" y="1104837"/>
            <a:ext cx="6096000" cy="1162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1.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Adanya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unsur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tolong-menolong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dana </a:t>
            </a:r>
            <a:r>
              <a:rPr lang="en-US" sz="16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tabarru</a:t>
            </a:r>
            <a:r>
              <a:rPr lang="en-US" sz="1600" i="1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2. Dana yang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disetorkan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akan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hangus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endParaRPr lang="en-ID" sz="16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3.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Semua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prosedur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dilandasi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akad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sesuai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 err="1">
                <a:solidFill>
                  <a:srgbClr val="005C4A"/>
                </a:solidFill>
                <a:latin typeface="Candara" panose="020E0502030303020204" pitchFamily="34" charset="0"/>
              </a:rPr>
              <a:t>syariat</a:t>
            </a:r>
            <a:r>
              <a:rPr lang="en-US" sz="1600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A6C1E9-E88F-520A-0FCB-27B18A1E94BC}"/>
              </a:ext>
            </a:extLst>
          </p:cNvPr>
          <p:cNvSpPr txBox="1"/>
          <p:nvPr/>
        </p:nvSpPr>
        <p:spPr>
          <a:xfrm>
            <a:off x="2122033" y="3965436"/>
            <a:ext cx="49806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macam-macam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akad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asuransi</a:t>
            </a:r>
            <a:r>
              <a:rPr lang="en-US" sz="1600" b="1" dirty="0">
                <a:solidFill>
                  <a:srgbClr val="005C4A"/>
                </a:solidFill>
                <a:latin typeface="Candara" panose="020E0502030303020204" pitchFamily="34" charset="0"/>
              </a:rPr>
              <a:t> syariah</a:t>
            </a:r>
            <a:endParaRPr lang="en-ID" sz="1600" b="1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53DACD3-3B55-75B3-0BA1-44B98A12A2D0}"/>
              </a:ext>
            </a:extLst>
          </p:cNvPr>
          <p:cNvGrpSpPr/>
          <p:nvPr/>
        </p:nvGrpSpPr>
        <p:grpSpPr>
          <a:xfrm>
            <a:off x="1314205" y="2495550"/>
            <a:ext cx="1266008" cy="1266008"/>
            <a:chOff x="1314205" y="2495550"/>
            <a:chExt cx="1266008" cy="1266008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974EB63-5F4E-4E27-9DAA-15DD74242710}"/>
                </a:ext>
              </a:extLst>
            </p:cNvPr>
            <p:cNvSpPr/>
            <p:nvPr/>
          </p:nvSpPr>
          <p:spPr>
            <a:xfrm>
              <a:off x="1314205" y="2495550"/>
              <a:ext cx="1266008" cy="1266008"/>
            </a:xfrm>
            <a:custGeom>
              <a:avLst/>
              <a:gdLst>
                <a:gd name="connsiteX0" fmla="*/ 0 w 2504380"/>
                <a:gd name="connsiteY0" fmla="*/ 1252190 h 2504380"/>
                <a:gd name="connsiteX1" fmla="*/ 1252190 w 2504380"/>
                <a:gd name="connsiteY1" fmla="*/ 0 h 2504380"/>
                <a:gd name="connsiteX2" fmla="*/ 2504380 w 2504380"/>
                <a:gd name="connsiteY2" fmla="*/ 1252190 h 2504380"/>
                <a:gd name="connsiteX3" fmla="*/ 1252190 w 2504380"/>
                <a:gd name="connsiteY3" fmla="*/ 2504380 h 2504380"/>
                <a:gd name="connsiteX4" fmla="*/ 0 w 2504380"/>
                <a:gd name="connsiteY4" fmla="*/ 1252190 h 250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380" h="2504380">
                  <a:moveTo>
                    <a:pt x="0" y="1252190"/>
                  </a:moveTo>
                  <a:cubicBezTo>
                    <a:pt x="0" y="560625"/>
                    <a:pt x="560625" y="0"/>
                    <a:pt x="1252190" y="0"/>
                  </a:cubicBezTo>
                  <a:cubicBezTo>
                    <a:pt x="1943755" y="0"/>
                    <a:pt x="2504380" y="560625"/>
                    <a:pt x="2504380" y="1252190"/>
                  </a:cubicBezTo>
                  <a:cubicBezTo>
                    <a:pt x="2504380" y="1943755"/>
                    <a:pt x="1943755" y="2504380"/>
                    <a:pt x="1252190" y="2504380"/>
                  </a:cubicBezTo>
                  <a:cubicBezTo>
                    <a:pt x="560625" y="2504380"/>
                    <a:pt x="0" y="1943755"/>
                    <a:pt x="0" y="1252190"/>
                  </a:cubicBezTo>
                  <a:close/>
                </a:path>
              </a:pathLst>
            </a:custGeom>
            <a:solidFill>
              <a:srgbClr val="EF5361"/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04582" tIns="431528" rIns="504582" bIns="431528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400" kern="1200">
                <a:solidFill>
                  <a:schemeClr val="bg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18360D0-0C72-7C4E-7A8F-64AF0B80813F}"/>
                </a:ext>
              </a:extLst>
            </p:cNvPr>
            <p:cNvSpPr txBox="1"/>
            <p:nvPr/>
          </p:nvSpPr>
          <p:spPr>
            <a:xfrm>
              <a:off x="1492086" y="2812785"/>
              <a:ext cx="898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akad</a:t>
              </a:r>
              <a:r>
                <a:rPr lang="en-US" sz="16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tabarru</a:t>
              </a:r>
              <a:endParaRPr lang="en-US" sz="1600" i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EE2D242-EAA1-0DB9-92F4-9D294F832A60}"/>
              </a:ext>
            </a:extLst>
          </p:cNvPr>
          <p:cNvGrpSpPr/>
          <p:nvPr/>
        </p:nvGrpSpPr>
        <p:grpSpPr>
          <a:xfrm>
            <a:off x="2935901" y="2495550"/>
            <a:ext cx="1358836" cy="1266008"/>
            <a:chOff x="2935901" y="2495550"/>
            <a:chExt cx="1358836" cy="1266008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7ECDE1E-BC7A-EC81-AB07-E0238D2F7A0A}"/>
                </a:ext>
              </a:extLst>
            </p:cNvPr>
            <p:cNvSpPr/>
            <p:nvPr/>
          </p:nvSpPr>
          <p:spPr>
            <a:xfrm>
              <a:off x="2935901" y="2495550"/>
              <a:ext cx="1266008" cy="1266008"/>
            </a:xfrm>
            <a:custGeom>
              <a:avLst/>
              <a:gdLst>
                <a:gd name="connsiteX0" fmla="*/ 0 w 2504380"/>
                <a:gd name="connsiteY0" fmla="*/ 1252190 h 2504380"/>
                <a:gd name="connsiteX1" fmla="*/ 1252190 w 2504380"/>
                <a:gd name="connsiteY1" fmla="*/ 0 h 2504380"/>
                <a:gd name="connsiteX2" fmla="*/ 2504380 w 2504380"/>
                <a:gd name="connsiteY2" fmla="*/ 1252190 h 2504380"/>
                <a:gd name="connsiteX3" fmla="*/ 1252190 w 2504380"/>
                <a:gd name="connsiteY3" fmla="*/ 2504380 h 2504380"/>
                <a:gd name="connsiteX4" fmla="*/ 0 w 2504380"/>
                <a:gd name="connsiteY4" fmla="*/ 1252190 h 250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380" h="2504380">
                  <a:moveTo>
                    <a:pt x="0" y="1252190"/>
                  </a:moveTo>
                  <a:cubicBezTo>
                    <a:pt x="0" y="560625"/>
                    <a:pt x="560625" y="0"/>
                    <a:pt x="1252190" y="0"/>
                  </a:cubicBezTo>
                  <a:cubicBezTo>
                    <a:pt x="1943755" y="0"/>
                    <a:pt x="2504380" y="560625"/>
                    <a:pt x="2504380" y="1252190"/>
                  </a:cubicBezTo>
                  <a:cubicBezTo>
                    <a:pt x="2504380" y="1943755"/>
                    <a:pt x="1943755" y="2504380"/>
                    <a:pt x="1252190" y="2504380"/>
                  </a:cubicBezTo>
                  <a:cubicBezTo>
                    <a:pt x="560625" y="2504380"/>
                    <a:pt x="0" y="1943755"/>
                    <a:pt x="0" y="1252190"/>
                  </a:cubicBezTo>
                  <a:close/>
                </a:path>
              </a:pathLst>
            </a:custGeom>
            <a:solidFill>
              <a:srgbClr val="EF5361"/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04582" tIns="431528" rIns="504582" bIns="431528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400" kern="1200">
                <a:solidFill>
                  <a:schemeClr val="bg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D640877-C1CC-CF3D-9419-1B5310A002F3}"/>
                </a:ext>
              </a:extLst>
            </p:cNvPr>
            <p:cNvSpPr txBox="1"/>
            <p:nvPr/>
          </p:nvSpPr>
          <p:spPr>
            <a:xfrm>
              <a:off x="2950999" y="2825175"/>
              <a:ext cx="13437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akad</a:t>
              </a:r>
              <a:r>
                <a:rPr lang="en-US" sz="16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tijarah</a:t>
              </a:r>
              <a:r>
                <a:rPr lang="en-US" sz="1600" i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(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mudarabah</a:t>
              </a:r>
              <a:r>
                <a:rPr lang="en-US" sz="1600" i="1" dirty="0">
                  <a:solidFill>
                    <a:schemeClr val="bg1"/>
                  </a:solidFill>
                  <a:latin typeface="Candara" panose="020E0502030303020204" pitchFamily="34" charset="0"/>
                </a:rPr>
                <a:t>)</a:t>
              </a:r>
              <a:endParaRPr lang="en-US" sz="16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36C07E0-A125-FA09-6FB9-5F7650931814}"/>
              </a:ext>
            </a:extLst>
          </p:cNvPr>
          <p:cNvGrpSpPr/>
          <p:nvPr/>
        </p:nvGrpSpPr>
        <p:grpSpPr>
          <a:xfrm>
            <a:off x="4603260" y="2495550"/>
            <a:ext cx="1266008" cy="1266008"/>
            <a:chOff x="4603260" y="2495550"/>
            <a:chExt cx="1266008" cy="1266008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ED05CE0-CC7D-6A9E-6631-59D80D18F35E}"/>
                </a:ext>
              </a:extLst>
            </p:cNvPr>
            <p:cNvSpPr/>
            <p:nvPr/>
          </p:nvSpPr>
          <p:spPr>
            <a:xfrm>
              <a:off x="4603260" y="2495550"/>
              <a:ext cx="1266008" cy="1266008"/>
            </a:xfrm>
            <a:custGeom>
              <a:avLst/>
              <a:gdLst>
                <a:gd name="connsiteX0" fmla="*/ 0 w 2504380"/>
                <a:gd name="connsiteY0" fmla="*/ 1252190 h 2504380"/>
                <a:gd name="connsiteX1" fmla="*/ 1252190 w 2504380"/>
                <a:gd name="connsiteY1" fmla="*/ 0 h 2504380"/>
                <a:gd name="connsiteX2" fmla="*/ 2504380 w 2504380"/>
                <a:gd name="connsiteY2" fmla="*/ 1252190 h 2504380"/>
                <a:gd name="connsiteX3" fmla="*/ 1252190 w 2504380"/>
                <a:gd name="connsiteY3" fmla="*/ 2504380 h 2504380"/>
                <a:gd name="connsiteX4" fmla="*/ 0 w 2504380"/>
                <a:gd name="connsiteY4" fmla="*/ 1252190 h 250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380" h="2504380">
                  <a:moveTo>
                    <a:pt x="0" y="1252190"/>
                  </a:moveTo>
                  <a:cubicBezTo>
                    <a:pt x="0" y="560625"/>
                    <a:pt x="560625" y="0"/>
                    <a:pt x="1252190" y="0"/>
                  </a:cubicBezTo>
                  <a:cubicBezTo>
                    <a:pt x="1943755" y="0"/>
                    <a:pt x="2504380" y="560625"/>
                    <a:pt x="2504380" y="1252190"/>
                  </a:cubicBezTo>
                  <a:cubicBezTo>
                    <a:pt x="2504380" y="1943755"/>
                    <a:pt x="1943755" y="2504380"/>
                    <a:pt x="1252190" y="2504380"/>
                  </a:cubicBezTo>
                  <a:cubicBezTo>
                    <a:pt x="560625" y="2504380"/>
                    <a:pt x="0" y="1943755"/>
                    <a:pt x="0" y="1252190"/>
                  </a:cubicBezTo>
                  <a:close/>
                </a:path>
              </a:pathLst>
            </a:custGeom>
            <a:solidFill>
              <a:srgbClr val="EF5361"/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04582" tIns="431528" rIns="504582" bIns="431528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400" kern="120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32951F8-4E29-283B-C30B-1AC139F9B8EA}"/>
                </a:ext>
              </a:extLst>
            </p:cNvPr>
            <p:cNvSpPr txBox="1"/>
            <p:nvPr/>
          </p:nvSpPr>
          <p:spPr>
            <a:xfrm>
              <a:off x="4648200" y="2731353"/>
              <a:ext cx="11422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akad</a:t>
              </a:r>
              <a:r>
                <a:rPr lang="en-US" sz="16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wakalah</a:t>
              </a:r>
              <a:r>
                <a:rPr lang="en-US" sz="1600" i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bil</a:t>
              </a:r>
              <a:r>
                <a:rPr lang="en-US" sz="1600" i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ujrah</a:t>
              </a:r>
              <a:endParaRPr lang="en-US" sz="16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054B8DE-1F41-E53B-F280-CB51D4882146}"/>
              </a:ext>
            </a:extLst>
          </p:cNvPr>
          <p:cNvGrpSpPr/>
          <p:nvPr/>
        </p:nvGrpSpPr>
        <p:grpSpPr>
          <a:xfrm>
            <a:off x="6172200" y="2525531"/>
            <a:ext cx="1426958" cy="1266008"/>
            <a:chOff x="6172200" y="2525531"/>
            <a:chExt cx="1426958" cy="1266008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DE78A0E-F3B5-F510-CC03-B477C258C25F}"/>
                </a:ext>
              </a:extLst>
            </p:cNvPr>
            <p:cNvSpPr/>
            <p:nvPr/>
          </p:nvSpPr>
          <p:spPr>
            <a:xfrm>
              <a:off x="6224956" y="2525531"/>
              <a:ext cx="1266008" cy="1266008"/>
            </a:xfrm>
            <a:custGeom>
              <a:avLst/>
              <a:gdLst>
                <a:gd name="connsiteX0" fmla="*/ 0 w 2504380"/>
                <a:gd name="connsiteY0" fmla="*/ 1252190 h 2504380"/>
                <a:gd name="connsiteX1" fmla="*/ 1252190 w 2504380"/>
                <a:gd name="connsiteY1" fmla="*/ 0 h 2504380"/>
                <a:gd name="connsiteX2" fmla="*/ 2504380 w 2504380"/>
                <a:gd name="connsiteY2" fmla="*/ 1252190 h 2504380"/>
                <a:gd name="connsiteX3" fmla="*/ 1252190 w 2504380"/>
                <a:gd name="connsiteY3" fmla="*/ 2504380 h 2504380"/>
                <a:gd name="connsiteX4" fmla="*/ 0 w 2504380"/>
                <a:gd name="connsiteY4" fmla="*/ 1252190 h 250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380" h="2504380">
                  <a:moveTo>
                    <a:pt x="0" y="1252190"/>
                  </a:moveTo>
                  <a:cubicBezTo>
                    <a:pt x="0" y="560625"/>
                    <a:pt x="560625" y="0"/>
                    <a:pt x="1252190" y="0"/>
                  </a:cubicBezTo>
                  <a:cubicBezTo>
                    <a:pt x="1943755" y="0"/>
                    <a:pt x="2504380" y="560625"/>
                    <a:pt x="2504380" y="1252190"/>
                  </a:cubicBezTo>
                  <a:cubicBezTo>
                    <a:pt x="2504380" y="1943755"/>
                    <a:pt x="1943755" y="2504380"/>
                    <a:pt x="1252190" y="2504380"/>
                  </a:cubicBezTo>
                  <a:cubicBezTo>
                    <a:pt x="560625" y="2504380"/>
                    <a:pt x="0" y="1943755"/>
                    <a:pt x="0" y="1252190"/>
                  </a:cubicBezTo>
                  <a:close/>
                </a:path>
              </a:pathLst>
            </a:custGeom>
            <a:solidFill>
              <a:srgbClr val="EF5361"/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04582" tIns="431528" rIns="504582" bIns="431528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400" kern="1200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41809A-7D8F-D55F-433E-D2E7E9A948E1}"/>
                </a:ext>
              </a:extLst>
            </p:cNvPr>
            <p:cNvSpPr txBox="1"/>
            <p:nvPr/>
          </p:nvSpPr>
          <p:spPr>
            <a:xfrm>
              <a:off x="6172200" y="2777520"/>
              <a:ext cx="142695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akad</a:t>
              </a:r>
              <a:r>
                <a:rPr lang="en-US" sz="1500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mudarabah</a:t>
              </a:r>
              <a:r>
                <a:rPr lang="en-US" sz="1500" i="1" dirty="0">
                  <a:solidFill>
                    <a:schemeClr val="bg1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i="1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musytarakah</a:t>
              </a:r>
              <a:endParaRPr lang="en-US" sz="1500" i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2408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build="p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2689</TotalTime>
  <Words>1259</Words>
  <Application>Microsoft Office PowerPoint</Application>
  <PresentationFormat>On-screen Show (16:9)</PresentationFormat>
  <Paragraphs>238</Paragraphs>
  <Slides>26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Candara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Nurul Handayani</cp:lastModifiedBy>
  <cp:revision>223</cp:revision>
  <dcterms:created xsi:type="dcterms:W3CDTF">2022-01-17T01:37:52Z</dcterms:created>
  <dcterms:modified xsi:type="dcterms:W3CDTF">2022-06-03T01:53:52Z</dcterms:modified>
</cp:coreProperties>
</file>